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Tahoma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" roundtripDataSignature="AMtx7mj7LTfO5vvYz1MA5TXNZzaWtuTV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Tahoma-regular.fntdata"/><Relationship Id="rId14" Type="http://schemas.openxmlformats.org/officeDocument/2006/relationships/slide" Target="slides/slide10.xml"/><Relationship Id="rId17" Type="http://customschemas.google.com/relationships/presentationmetadata" Target="metadata"/><Relationship Id="rId16" Type="http://schemas.openxmlformats.org/officeDocument/2006/relationships/font" Target="fonts/Tahom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jpg>
</file>

<file path=ppt/media/image26.png>
</file>

<file path=ppt/media/image27.jp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jpg"/><Relationship Id="rId5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12"/>
          <p:cNvGrpSpPr/>
          <p:nvPr/>
        </p:nvGrpSpPr>
        <p:grpSpPr>
          <a:xfrm>
            <a:off x="0" y="5993295"/>
            <a:ext cx="12192000" cy="860041"/>
            <a:chOff x="127001" y="4704173"/>
            <a:chExt cx="12192000" cy="1155498"/>
          </a:xfrm>
        </p:grpSpPr>
        <p:sp>
          <p:nvSpPr>
            <p:cNvPr id="19" name="Google Shape;19;p12"/>
            <p:cNvSpPr/>
            <p:nvPr/>
          </p:nvSpPr>
          <p:spPr>
            <a:xfrm>
              <a:off x="127001" y="4704173"/>
              <a:ext cx="12192000" cy="1155498"/>
            </a:xfrm>
            <a:prstGeom prst="rect">
              <a:avLst/>
            </a:prstGeom>
            <a:solidFill>
              <a:srgbClr val="991B1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" name="Google Shape;20;p12"/>
            <p:cNvCxnSpPr/>
            <p:nvPr/>
          </p:nvCxnSpPr>
          <p:spPr>
            <a:xfrm>
              <a:off x="127001" y="4704173"/>
              <a:ext cx="121920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1" name="Google Shape;21;p12"/>
          <p:cNvSpPr/>
          <p:nvPr/>
        </p:nvSpPr>
        <p:spPr>
          <a:xfrm>
            <a:off x="0" y="-132080"/>
            <a:ext cx="12192000" cy="137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2"/>
          <p:cNvSpPr txBox="1"/>
          <p:nvPr>
            <p:ph type="ctrTitle"/>
          </p:nvPr>
        </p:nvSpPr>
        <p:spPr>
          <a:xfrm>
            <a:off x="824107" y="864704"/>
            <a:ext cx="6192079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ahoma"/>
              <a:buNone/>
              <a:defRPr sz="6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subTitle"/>
          </p:nvPr>
        </p:nvSpPr>
        <p:spPr>
          <a:xfrm>
            <a:off x="824107" y="3564772"/>
            <a:ext cx="6192078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12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Logo&#10;&#10;Description automatically generated" id="26" name="Google Shape;26;p12"/>
          <p:cNvPicPr preferRelativeResize="0"/>
          <p:nvPr/>
        </p:nvPicPr>
        <p:blipFill rotWithShape="1">
          <a:blip r:embed="rId2">
            <a:alphaModFix/>
          </a:blip>
          <a:srcRect b="24335" l="0" r="0" t="12451"/>
          <a:stretch/>
        </p:blipFill>
        <p:spPr>
          <a:xfrm>
            <a:off x="8940878" y="3171031"/>
            <a:ext cx="2359784" cy="6357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27" name="Google Shape;2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60172" y="4037535"/>
            <a:ext cx="2161412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73650" y="4858792"/>
            <a:ext cx="2359784" cy="3961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bottle&#10;&#10;Description automatically generated" id="29" name="Google Shape;29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60172" y="597120"/>
            <a:ext cx="3900113" cy="1976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" type="body"/>
          </p:nvPr>
        </p:nvSpPr>
        <p:spPr>
          <a:xfrm rot="5400000">
            <a:off x="3777801" y="-1399036"/>
            <a:ext cx="463639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1" type="ftr"/>
          </p:nvPr>
        </p:nvSpPr>
        <p:spPr>
          <a:xfrm>
            <a:off x="4038600" y="637797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type="title"/>
          </p:nvPr>
        </p:nvSpPr>
        <p:spPr>
          <a:xfrm rot="5400000">
            <a:off x="7601881" y="2425044"/>
            <a:ext cx="48749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" type="body"/>
          </p:nvPr>
        </p:nvSpPr>
        <p:spPr>
          <a:xfrm rot="5400000">
            <a:off x="2267882" y="-127657"/>
            <a:ext cx="4874937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11" type="ftr"/>
          </p:nvPr>
        </p:nvSpPr>
        <p:spPr>
          <a:xfrm>
            <a:off x="4081370" y="637797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3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" type="body"/>
          </p:nvPr>
        </p:nvSpPr>
        <p:spPr>
          <a:xfrm>
            <a:off x="838200" y="1540565"/>
            <a:ext cx="10515600" cy="4636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4081370" y="637797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Tahoma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14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1" type="ftr"/>
          </p:nvPr>
        </p:nvSpPr>
        <p:spPr>
          <a:xfrm>
            <a:off x="4333762" y="637797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14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5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1" type="ftr"/>
          </p:nvPr>
        </p:nvSpPr>
        <p:spPr>
          <a:xfrm>
            <a:off x="3962400" y="637797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1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1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1" type="ftr"/>
          </p:nvPr>
        </p:nvSpPr>
        <p:spPr>
          <a:xfrm>
            <a:off x="4114800" y="637797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6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7"/>
          <p:cNvSpPr txBox="1"/>
          <p:nvPr>
            <p:ph idx="11" type="ftr"/>
          </p:nvPr>
        </p:nvSpPr>
        <p:spPr>
          <a:xfrm>
            <a:off x="4373518" y="637797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7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8"/>
          <p:cNvSpPr txBox="1"/>
          <p:nvPr>
            <p:ph idx="11" type="ftr"/>
          </p:nvPr>
        </p:nvSpPr>
        <p:spPr>
          <a:xfrm>
            <a:off x="4038600" y="637797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8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876072" y="1368148"/>
            <a:ext cx="3932237" cy="14843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Tahoma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9"/>
          <p:cNvSpPr txBox="1"/>
          <p:nvPr>
            <p:ph idx="1" type="body"/>
          </p:nvPr>
        </p:nvSpPr>
        <p:spPr>
          <a:xfrm>
            <a:off x="5282579" y="1368149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19"/>
          <p:cNvSpPr txBox="1"/>
          <p:nvPr>
            <p:ph idx="2" type="body"/>
          </p:nvPr>
        </p:nvSpPr>
        <p:spPr>
          <a:xfrm>
            <a:off x="876072" y="2852530"/>
            <a:ext cx="3932237" cy="33892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3677779" y="6377029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839788" y="1411356"/>
            <a:ext cx="3932237" cy="10634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Tahoma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/>
          <p:nvPr>
            <p:ph idx="2" type="pic"/>
          </p:nvPr>
        </p:nvSpPr>
        <p:spPr>
          <a:xfrm>
            <a:off x="5183188" y="1411357"/>
            <a:ext cx="6172200" cy="4449693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839788" y="2474842"/>
            <a:ext cx="3932237" cy="33941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20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1" type="ftr"/>
          </p:nvPr>
        </p:nvSpPr>
        <p:spPr>
          <a:xfrm>
            <a:off x="4081370" y="637797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/>
          <p:nvPr/>
        </p:nvSpPr>
        <p:spPr>
          <a:xfrm>
            <a:off x="0" y="0"/>
            <a:ext cx="12192000" cy="1155498"/>
          </a:xfrm>
          <a:prstGeom prst="rect">
            <a:avLst/>
          </a:prstGeom>
          <a:solidFill>
            <a:srgbClr val="991B1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1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ahoma"/>
              <a:buNone/>
              <a:defRPr b="0" i="0" sz="44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1"/>
          <p:cNvSpPr txBox="1"/>
          <p:nvPr>
            <p:ph idx="1" type="body"/>
          </p:nvPr>
        </p:nvSpPr>
        <p:spPr>
          <a:xfrm>
            <a:off x="838200" y="1540565"/>
            <a:ext cx="10515600" cy="4636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0" type="dt"/>
          </p:nvPr>
        </p:nvSpPr>
        <p:spPr>
          <a:xfrm>
            <a:off x="127001" y="6377973"/>
            <a:ext cx="1879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" name="Google Shape;15;p11"/>
          <p:cNvCxnSpPr/>
          <p:nvPr/>
        </p:nvCxnSpPr>
        <p:spPr>
          <a:xfrm>
            <a:off x="0" y="1135767"/>
            <a:ext cx="121920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Logo&#10;&#10;Description automatically generated" id="16" name="Google Shape;16;p11"/>
          <p:cNvPicPr preferRelativeResize="0"/>
          <p:nvPr/>
        </p:nvPicPr>
        <p:blipFill rotWithShape="1">
          <a:blip r:embed="rId1">
            <a:alphaModFix/>
          </a:blip>
          <a:srcRect b="31822" l="0" r="0" t="0"/>
          <a:stretch/>
        </p:blipFill>
        <p:spPr>
          <a:xfrm>
            <a:off x="9362208" y="98482"/>
            <a:ext cx="2922425" cy="100969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jpg"/><Relationship Id="rId4" Type="http://schemas.openxmlformats.org/officeDocument/2006/relationships/image" Target="../media/image8.jpg"/><Relationship Id="rId5" Type="http://schemas.openxmlformats.org/officeDocument/2006/relationships/image" Target="../media/image2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9.jpg"/><Relationship Id="rId5" Type="http://schemas.openxmlformats.org/officeDocument/2006/relationships/image" Target="../media/image1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14.jpg"/><Relationship Id="rId5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jpg"/><Relationship Id="rId4" Type="http://schemas.openxmlformats.org/officeDocument/2006/relationships/image" Target="../media/image11.jpg"/><Relationship Id="rId5" Type="http://schemas.openxmlformats.org/officeDocument/2006/relationships/image" Target="../media/image12.png"/><Relationship Id="rId6" Type="http://schemas.openxmlformats.org/officeDocument/2006/relationships/image" Target="../media/image2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20.png"/><Relationship Id="rId9" Type="http://schemas.openxmlformats.org/officeDocument/2006/relationships/image" Target="../media/image18.png"/><Relationship Id="rId5" Type="http://schemas.openxmlformats.org/officeDocument/2006/relationships/image" Target="../media/image24.png"/><Relationship Id="rId6" Type="http://schemas.openxmlformats.org/officeDocument/2006/relationships/image" Target="../media/image17.png"/><Relationship Id="rId7" Type="http://schemas.openxmlformats.org/officeDocument/2006/relationships/image" Target="../media/image26.png"/><Relationship Id="rId8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/>
          <p:nvPr>
            <p:ph type="ctrTitle"/>
          </p:nvPr>
        </p:nvSpPr>
        <p:spPr>
          <a:xfrm>
            <a:off x="662743" y="1409309"/>
            <a:ext cx="6881057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ahoma"/>
              <a:buNone/>
            </a:pPr>
            <a:r>
              <a:rPr lang="en-US"/>
              <a:t>SPARC Phase II Meeting</a:t>
            </a:r>
            <a:endParaRPr/>
          </a:p>
        </p:txBody>
      </p:sp>
      <p:sp>
        <p:nvSpPr>
          <p:cNvPr id="99" name="Google Shape;99;p1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E6E6"/>
              </a:buClr>
              <a:buSzPts val="1200"/>
              <a:buFont typeface="Tahoma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E7E6E6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0" i="0" sz="1200" u="none" cap="none" strike="noStrike">
              <a:solidFill>
                <a:srgbClr val="E7E6E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593600" y="3970475"/>
            <a:ext cx="289728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Award U41NS129514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0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E6E6"/>
              </a:buClr>
              <a:buSzPts val="1200"/>
              <a:buFont typeface="Tahoma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E7E6E6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0" i="0" sz="1200" u="none" cap="none" strike="noStrike">
              <a:solidFill>
                <a:srgbClr val="E7E6E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87" name="Google Shape;287;p10"/>
          <p:cNvSpPr/>
          <p:nvPr/>
        </p:nvSpPr>
        <p:spPr>
          <a:xfrm>
            <a:off x="1361396" y="2161423"/>
            <a:ext cx="4819717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Calibri"/>
              <a:buNone/>
            </a:pPr>
            <a:r>
              <a:rPr b="0" i="0" lang="en-US" sz="8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Tahoma"/>
              <a:buNone/>
            </a:pPr>
            <a:r>
              <a:rPr lang="en-US"/>
              <a:t>USC Viterbi School of Engineering Team</a:t>
            </a:r>
            <a:endParaRPr/>
          </a:p>
        </p:txBody>
      </p:sp>
      <p:sp>
        <p:nvSpPr>
          <p:cNvPr id="107" name="Google Shape;107;p2"/>
          <p:cNvSpPr/>
          <p:nvPr/>
        </p:nvSpPr>
        <p:spPr>
          <a:xfrm>
            <a:off x="995424" y="1966076"/>
            <a:ext cx="2724617" cy="1394022"/>
          </a:xfrm>
          <a:prstGeom prst="flowChartTerminator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Ellis Meng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MPI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NEST 4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1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Polymer cuff</a:t>
            </a:r>
            <a:endParaRPr/>
          </a:p>
        </p:txBody>
      </p:sp>
      <p:pic>
        <p:nvPicPr>
          <p:cNvPr descr="A close-up of a person smiling&#10;&#10;Description automatically generated" id="108" name="Google Shape;108;p2"/>
          <p:cNvPicPr preferRelativeResize="0"/>
          <p:nvPr/>
        </p:nvPicPr>
        <p:blipFill rotWithShape="1">
          <a:blip r:embed="rId3">
            <a:alphaModFix/>
          </a:blip>
          <a:srcRect b="11110" l="-1" r="3580" t="2070"/>
          <a:stretch/>
        </p:blipFill>
        <p:spPr>
          <a:xfrm>
            <a:off x="212160" y="1787390"/>
            <a:ext cx="1733742" cy="1751395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9" name="Google Shape;109;p2"/>
          <p:cNvSpPr/>
          <p:nvPr/>
        </p:nvSpPr>
        <p:spPr>
          <a:xfrm>
            <a:off x="4718109" y="1966076"/>
            <a:ext cx="3001446" cy="1394022"/>
          </a:xfrm>
          <a:prstGeom prst="flowChartTerminator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Maral Mousavi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Investigator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NEST 5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1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Chemical sensor</a:t>
            </a:r>
            <a:endParaRPr/>
          </a:p>
        </p:txBody>
      </p:sp>
      <p:pic>
        <p:nvPicPr>
          <p:cNvPr descr="A person in a red shirt&#10;&#10;Description automatically generated with low confidence" id="110" name="Google Shape;110;p2"/>
          <p:cNvPicPr preferRelativeResize="0"/>
          <p:nvPr/>
        </p:nvPicPr>
        <p:blipFill rotWithShape="1">
          <a:blip r:embed="rId4">
            <a:alphaModFix/>
          </a:blip>
          <a:srcRect b="5372" l="44582" r="8088" t="0"/>
          <a:stretch/>
        </p:blipFill>
        <p:spPr>
          <a:xfrm>
            <a:off x="3951067" y="1794407"/>
            <a:ext cx="1737906" cy="173736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1" name="Google Shape;111;p2"/>
          <p:cNvSpPr/>
          <p:nvPr/>
        </p:nvSpPr>
        <p:spPr>
          <a:xfrm>
            <a:off x="8767766" y="1966076"/>
            <a:ext cx="3268192" cy="1394021"/>
          </a:xfrm>
          <a:prstGeom prst="flowChartTerminator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Hangbo Zhao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Investigator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NEST 5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1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Mechanical sensor</a:t>
            </a:r>
            <a:endParaRPr/>
          </a:p>
        </p:txBody>
      </p:sp>
      <p:pic>
        <p:nvPicPr>
          <p:cNvPr descr="A person wearing glasses&#10;&#10;Description automatically generated with medium confidence" id="112" name="Google Shape;112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65628" y="1787390"/>
            <a:ext cx="1737360" cy="173736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3" name="Google Shape;113;p2"/>
          <p:cNvSpPr/>
          <p:nvPr/>
        </p:nvSpPr>
        <p:spPr>
          <a:xfrm>
            <a:off x="398057" y="4331365"/>
            <a:ext cx="1733742" cy="890273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Brianna Thielen</a:t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PhD Student </a:t>
            </a:r>
            <a:endParaRPr/>
          </a:p>
        </p:txBody>
      </p:sp>
      <p:sp>
        <p:nvSpPr>
          <p:cNvPr id="114" name="Google Shape;114;p2"/>
          <p:cNvSpPr/>
          <p:nvPr/>
        </p:nvSpPr>
        <p:spPr>
          <a:xfrm>
            <a:off x="2295385" y="4331365"/>
            <a:ext cx="1753845" cy="1251288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Quentin Rezard &amp; Alberto Esteban Linares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Postdocs </a:t>
            </a:r>
            <a:endParaRPr/>
          </a:p>
        </p:txBody>
      </p:sp>
      <p:sp>
        <p:nvSpPr>
          <p:cNvPr id="115" name="Google Shape;115;p2"/>
          <p:cNvSpPr/>
          <p:nvPr/>
        </p:nvSpPr>
        <p:spPr>
          <a:xfrm>
            <a:off x="4367334" y="4331365"/>
            <a:ext cx="1533393" cy="890273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Farbod Amir Ghasemi</a:t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PhD Student</a:t>
            </a:r>
            <a:endParaRPr/>
          </a:p>
        </p:txBody>
      </p:sp>
      <p:sp>
        <p:nvSpPr>
          <p:cNvPr id="116" name="Google Shape;116;p2"/>
          <p:cNvSpPr/>
          <p:nvPr/>
        </p:nvSpPr>
        <p:spPr>
          <a:xfrm>
            <a:off x="6073758" y="4342758"/>
            <a:ext cx="1733742" cy="890273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Mona Abdelmonem</a:t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Postdoc </a:t>
            </a:r>
            <a:endParaRPr/>
          </a:p>
        </p:txBody>
      </p:sp>
      <p:sp>
        <p:nvSpPr>
          <p:cNvPr id="117" name="Google Shape;117;p2"/>
          <p:cNvSpPr/>
          <p:nvPr/>
        </p:nvSpPr>
        <p:spPr>
          <a:xfrm>
            <a:off x="8425534" y="4331365"/>
            <a:ext cx="1733742" cy="890273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Xinghao Huang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PhD Student </a:t>
            </a:r>
            <a:endParaRPr/>
          </a:p>
        </p:txBody>
      </p:sp>
      <p:sp>
        <p:nvSpPr>
          <p:cNvPr id="118" name="Google Shape;118;p2"/>
          <p:cNvSpPr/>
          <p:nvPr/>
        </p:nvSpPr>
        <p:spPr>
          <a:xfrm>
            <a:off x="10318466" y="4331365"/>
            <a:ext cx="1733742" cy="890273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Xiangling Li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Postdoc </a:t>
            </a:r>
            <a:endParaRPr/>
          </a:p>
        </p:txBody>
      </p:sp>
      <p:cxnSp>
        <p:nvCxnSpPr>
          <p:cNvPr id="119" name="Google Shape;119;p2"/>
          <p:cNvCxnSpPr>
            <a:stCxn id="107" idx="2"/>
            <a:endCxn id="113" idx="0"/>
          </p:cNvCxnSpPr>
          <p:nvPr/>
        </p:nvCxnSpPr>
        <p:spPr>
          <a:xfrm rot="5400000">
            <a:off x="1325583" y="3299348"/>
            <a:ext cx="971400" cy="1092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0" name="Google Shape;120;p2"/>
          <p:cNvCxnSpPr>
            <a:stCxn id="107" idx="2"/>
            <a:endCxn id="114" idx="0"/>
          </p:cNvCxnSpPr>
          <p:nvPr/>
        </p:nvCxnSpPr>
        <p:spPr>
          <a:xfrm flipH="1" rot="-5400000">
            <a:off x="2279283" y="3438548"/>
            <a:ext cx="971400" cy="814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1" name="Google Shape;121;p2"/>
          <p:cNvCxnSpPr>
            <a:stCxn id="109" idx="2"/>
            <a:endCxn id="115" idx="0"/>
          </p:cNvCxnSpPr>
          <p:nvPr/>
        </p:nvCxnSpPr>
        <p:spPr>
          <a:xfrm rot="5400000">
            <a:off x="5190732" y="3303398"/>
            <a:ext cx="971400" cy="1084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2" name="Google Shape;122;p2"/>
          <p:cNvCxnSpPr>
            <a:stCxn id="109" idx="2"/>
            <a:endCxn id="116" idx="0"/>
          </p:cNvCxnSpPr>
          <p:nvPr/>
        </p:nvCxnSpPr>
        <p:spPr>
          <a:xfrm flipH="1" rot="-5400000">
            <a:off x="6088332" y="3490598"/>
            <a:ext cx="982800" cy="721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3" name="Google Shape;123;p2"/>
          <p:cNvCxnSpPr>
            <a:stCxn id="111" idx="2"/>
            <a:endCxn id="117" idx="0"/>
          </p:cNvCxnSpPr>
          <p:nvPr/>
        </p:nvCxnSpPr>
        <p:spPr>
          <a:xfrm rot="5400000">
            <a:off x="9361462" y="3291097"/>
            <a:ext cx="971400" cy="11094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4" name="Google Shape;124;p2"/>
          <p:cNvCxnSpPr>
            <a:stCxn id="111" idx="2"/>
            <a:endCxn id="118" idx="0"/>
          </p:cNvCxnSpPr>
          <p:nvPr/>
        </p:nvCxnSpPr>
        <p:spPr>
          <a:xfrm flipH="1" rot="-5400000">
            <a:off x="10307962" y="3453997"/>
            <a:ext cx="971400" cy="783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ahoma"/>
              <a:buNone/>
            </a:pPr>
            <a:r>
              <a:rPr lang="en-US"/>
              <a:t>Industry Partners </a:t>
            </a:r>
            <a:endParaRPr/>
          </a:p>
        </p:txBody>
      </p:sp>
      <p:sp>
        <p:nvSpPr>
          <p:cNvPr id="131" name="Google Shape;131;p3"/>
          <p:cNvSpPr/>
          <p:nvPr/>
        </p:nvSpPr>
        <p:spPr>
          <a:xfrm>
            <a:off x="2195104" y="1619363"/>
            <a:ext cx="4238333" cy="1592713"/>
          </a:xfrm>
          <a:prstGeom prst="flowChartTerminator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Raja Hitti</a:t>
            </a:r>
            <a:endParaRPr b="1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MPI, Med-Ally LLC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NEST 1&amp;3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1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Electrodes, leads, mechanical components </a:t>
            </a:r>
            <a:endParaRPr/>
          </a:p>
        </p:txBody>
      </p:sp>
      <p:pic>
        <p:nvPicPr>
          <p:cNvPr descr="A person with a mustache and glasses&#10;&#10;Description automatically generated with low confidence" id="132" name="Google Shape;132;p3"/>
          <p:cNvPicPr preferRelativeResize="0"/>
          <p:nvPr/>
        </p:nvPicPr>
        <p:blipFill rotWithShape="1">
          <a:blip r:embed="rId3">
            <a:alphaModFix/>
          </a:blip>
          <a:srcRect b="24092" l="0" r="0" t="2244"/>
          <a:stretch/>
        </p:blipFill>
        <p:spPr>
          <a:xfrm>
            <a:off x="1526906" y="1547039"/>
            <a:ext cx="1703318" cy="173736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3" name="Google Shape;133;p3"/>
          <p:cNvSpPr/>
          <p:nvPr/>
        </p:nvSpPr>
        <p:spPr>
          <a:xfrm>
            <a:off x="7816187" y="1619363"/>
            <a:ext cx="3912479" cy="1592713"/>
          </a:xfrm>
          <a:prstGeom prst="flowChartTerminator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Victor Pikov, PhD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MPI, Medipace Inc.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NEST 2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1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Software and hardware</a:t>
            </a:r>
            <a:endParaRPr/>
          </a:p>
        </p:txBody>
      </p:sp>
      <p:pic>
        <p:nvPicPr>
          <p:cNvPr descr="A person in a blue shirt&#10;&#10;Description automatically generated with medium confidence" id="134" name="Google Shape;13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82518" y="1547039"/>
            <a:ext cx="1737360" cy="173736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5" name="Google Shape;135;p3"/>
          <p:cNvSpPr/>
          <p:nvPr/>
        </p:nvSpPr>
        <p:spPr>
          <a:xfrm>
            <a:off x="1106297" y="3926188"/>
            <a:ext cx="1703318" cy="1433372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Jayme Coates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Director of New Product Development</a:t>
            </a:r>
            <a:endParaRPr/>
          </a:p>
        </p:txBody>
      </p:sp>
      <p:sp>
        <p:nvSpPr>
          <p:cNvPr id="136" name="Google Shape;136;p3"/>
          <p:cNvSpPr/>
          <p:nvPr/>
        </p:nvSpPr>
        <p:spPr>
          <a:xfrm>
            <a:off x="3079030" y="3926188"/>
            <a:ext cx="1801849" cy="1433372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Jared Wells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Manager of New Product Development </a:t>
            </a:r>
            <a:endParaRPr/>
          </a:p>
        </p:txBody>
      </p:sp>
      <p:sp>
        <p:nvSpPr>
          <p:cNvPr id="137" name="Google Shape;137;p3"/>
          <p:cNvSpPr/>
          <p:nvPr/>
        </p:nvSpPr>
        <p:spPr>
          <a:xfrm>
            <a:off x="8046038" y="4203487"/>
            <a:ext cx="1645247" cy="890273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Focus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Uruguay </a:t>
            </a:r>
            <a:endParaRPr/>
          </a:p>
        </p:txBody>
      </p:sp>
      <p:sp>
        <p:nvSpPr>
          <p:cNvPr id="138" name="Google Shape;138;p3"/>
          <p:cNvSpPr/>
          <p:nvPr/>
        </p:nvSpPr>
        <p:spPr>
          <a:xfrm>
            <a:off x="9893330" y="4203487"/>
            <a:ext cx="1645247" cy="890273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CoForce</a:t>
            </a: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Taiwan</a:t>
            </a:r>
            <a:endParaRPr/>
          </a:p>
        </p:txBody>
      </p:sp>
      <p:sp>
        <p:nvSpPr>
          <p:cNvPr id="139" name="Google Shape;139;p3"/>
          <p:cNvSpPr/>
          <p:nvPr/>
        </p:nvSpPr>
        <p:spPr>
          <a:xfrm>
            <a:off x="5150294" y="3926186"/>
            <a:ext cx="1923452" cy="1433374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Helen Czarniewicz</a:t>
            </a:r>
            <a:endParaRPr b="1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Director of Regulatory Affairs and Quality Assurance</a:t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8092095" y="5380289"/>
            <a:ext cx="1645247" cy="890273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Carroll Biomedical </a:t>
            </a: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USA</a:t>
            </a:r>
            <a:endParaRPr/>
          </a:p>
        </p:txBody>
      </p:sp>
      <p:sp>
        <p:nvSpPr>
          <p:cNvPr id="141" name="Google Shape;141;p3"/>
          <p:cNvSpPr/>
          <p:nvPr/>
        </p:nvSpPr>
        <p:spPr>
          <a:xfrm>
            <a:off x="9893330" y="5380288"/>
            <a:ext cx="1645247" cy="890273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Barabino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Spain</a:t>
            </a:r>
            <a:endParaRPr/>
          </a:p>
        </p:txBody>
      </p:sp>
      <p:cxnSp>
        <p:nvCxnSpPr>
          <p:cNvPr id="142" name="Google Shape;142;p3"/>
          <p:cNvCxnSpPr>
            <a:stCxn id="131" idx="2"/>
            <a:endCxn id="135" idx="0"/>
          </p:cNvCxnSpPr>
          <p:nvPr/>
        </p:nvCxnSpPr>
        <p:spPr>
          <a:xfrm rot="5400000">
            <a:off x="2779171" y="2390976"/>
            <a:ext cx="714000" cy="2356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3" name="Google Shape;143;p3"/>
          <p:cNvCxnSpPr>
            <a:stCxn id="131" idx="2"/>
            <a:endCxn id="136" idx="0"/>
          </p:cNvCxnSpPr>
          <p:nvPr/>
        </p:nvCxnSpPr>
        <p:spPr>
          <a:xfrm rot="5400000">
            <a:off x="3790171" y="3401976"/>
            <a:ext cx="714000" cy="334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4" name="Google Shape;144;p3"/>
          <p:cNvCxnSpPr>
            <a:stCxn id="131" idx="2"/>
            <a:endCxn id="139" idx="0"/>
          </p:cNvCxnSpPr>
          <p:nvPr/>
        </p:nvCxnSpPr>
        <p:spPr>
          <a:xfrm flipH="1" rot="-5400000">
            <a:off x="4856071" y="2670276"/>
            <a:ext cx="714000" cy="1797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5" name="Google Shape;145;p3"/>
          <p:cNvCxnSpPr>
            <a:stCxn id="133" idx="2"/>
            <a:endCxn id="137" idx="0"/>
          </p:cNvCxnSpPr>
          <p:nvPr/>
        </p:nvCxnSpPr>
        <p:spPr>
          <a:xfrm rot="5400000">
            <a:off x="8824727" y="3255876"/>
            <a:ext cx="991500" cy="903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6" name="Google Shape;146;p3"/>
          <p:cNvCxnSpPr>
            <a:stCxn id="133" idx="2"/>
            <a:endCxn id="138" idx="0"/>
          </p:cNvCxnSpPr>
          <p:nvPr/>
        </p:nvCxnSpPr>
        <p:spPr>
          <a:xfrm flipH="1" rot="-5400000">
            <a:off x="9748427" y="3236076"/>
            <a:ext cx="991500" cy="943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7" name="Google Shape;147;p3"/>
          <p:cNvCxnSpPr/>
          <p:nvPr/>
        </p:nvCxnSpPr>
        <p:spPr>
          <a:xfrm rot="5400000">
            <a:off x="7625631" y="3688204"/>
            <a:ext cx="2613300" cy="1680300"/>
          </a:xfrm>
          <a:prstGeom prst="bentConnector4">
            <a:avLst>
              <a:gd fmla="val 18279" name="adj1"/>
              <a:gd fmla="val 120481" name="adj2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8" name="Google Shape;148;p3"/>
          <p:cNvCxnSpPr/>
          <p:nvPr/>
        </p:nvCxnSpPr>
        <p:spPr>
          <a:xfrm flipH="1" rot="-5400000">
            <a:off x="9348829" y="3635677"/>
            <a:ext cx="2613300" cy="1766100"/>
          </a:xfrm>
          <a:prstGeom prst="bentConnector4">
            <a:avLst>
              <a:gd fmla="val 18648" name="adj1"/>
              <a:gd fmla="val 12371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9" name="Google Shape;149;p3"/>
          <p:cNvSpPr/>
          <p:nvPr/>
        </p:nvSpPr>
        <p:spPr>
          <a:xfrm>
            <a:off x="2325284" y="5709295"/>
            <a:ext cx="3314730" cy="821319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Med-Ally Support Team</a:t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0" name="Google Shape;150;p3"/>
          <p:cNvCxnSpPr>
            <a:stCxn id="136" idx="2"/>
            <a:endCxn id="149" idx="0"/>
          </p:cNvCxnSpPr>
          <p:nvPr/>
        </p:nvCxnSpPr>
        <p:spPr>
          <a:xfrm flipH="1" rot="-5400000">
            <a:off x="3806405" y="5533110"/>
            <a:ext cx="349800" cy="2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51" name="Google Shape;151;p3"/>
          <p:cNvCxnSpPr>
            <a:stCxn id="149" idx="3"/>
            <a:endCxn id="139" idx="2"/>
          </p:cNvCxnSpPr>
          <p:nvPr/>
        </p:nvCxnSpPr>
        <p:spPr>
          <a:xfrm flipH="1" rot="10800000">
            <a:off x="5640014" y="5359455"/>
            <a:ext cx="471900" cy="7605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52" name="Google Shape;152;p3"/>
          <p:cNvCxnSpPr>
            <a:stCxn id="135" idx="2"/>
            <a:endCxn id="149" idx="1"/>
          </p:cNvCxnSpPr>
          <p:nvPr/>
        </p:nvCxnSpPr>
        <p:spPr>
          <a:xfrm flipH="1" rot="-5400000">
            <a:off x="1761306" y="5556210"/>
            <a:ext cx="760500" cy="3672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A picture containing person, posing&#10;&#10;Description automatically generated" id="153" name="Google Shape;153;p3"/>
          <p:cNvPicPr preferRelativeResize="0"/>
          <p:nvPr/>
        </p:nvPicPr>
        <p:blipFill rotWithShape="1">
          <a:blip r:embed="rId5">
            <a:alphaModFix/>
          </a:blip>
          <a:srcRect b="-128" l="30517" r="2724" t="129"/>
          <a:stretch/>
        </p:blipFill>
        <p:spPr>
          <a:xfrm>
            <a:off x="160208" y="2997115"/>
            <a:ext cx="1324216" cy="1324216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ahoma"/>
              <a:buNone/>
            </a:pPr>
            <a:r>
              <a:rPr lang="en-US"/>
              <a:t>TID and Admin Core</a:t>
            </a:r>
            <a:endParaRPr/>
          </a:p>
        </p:txBody>
      </p:sp>
      <p:grpSp>
        <p:nvGrpSpPr>
          <p:cNvPr id="160" name="Google Shape;160;p4"/>
          <p:cNvGrpSpPr/>
          <p:nvPr/>
        </p:nvGrpSpPr>
        <p:grpSpPr>
          <a:xfrm>
            <a:off x="744385" y="1426075"/>
            <a:ext cx="5041287" cy="1737360"/>
            <a:chOff x="744385" y="1599287"/>
            <a:chExt cx="5041287" cy="1737360"/>
          </a:xfrm>
        </p:grpSpPr>
        <p:sp>
          <p:nvSpPr>
            <p:cNvPr id="161" name="Google Shape;161;p4"/>
            <p:cNvSpPr/>
            <p:nvPr/>
          </p:nvSpPr>
          <p:spPr>
            <a:xfrm>
              <a:off x="1490249" y="1757515"/>
              <a:ext cx="4295423" cy="1420904"/>
            </a:xfrm>
            <a:prstGeom prst="flowChartTerminator">
              <a:avLst/>
            </a:prstGeom>
            <a:solidFill>
              <a:srgbClr val="A8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Calibri"/>
                <a:buNone/>
              </a:pPr>
              <a:r>
                <a:rPr b="1" i="0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Sahar Elyahoodayan, PhD</a:t>
              </a:r>
              <a:endParaRPr/>
            </a:p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Calibri"/>
                <a:buNone/>
              </a:pPr>
              <a:r>
                <a:rPr b="0" i="0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USC</a:t>
              </a:r>
              <a:endParaRPr/>
            </a:p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Calibri"/>
                <a:buNone/>
              </a:pPr>
              <a:r>
                <a:rPr b="0" i="0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Center Director</a:t>
              </a:r>
              <a:endParaRPr/>
            </a:p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Calibri"/>
                <a:buNone/>
              </a:pPr>
              <a:r>
                <a:rPr b="0" i="1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TID &amp; Admin</a:t>
              </a:r>
              <a:endParaRPr/>
            </a:p>
          </p:txBody>
        </p:sp>
        <p:pic>
          <p:nvPicPr>
            <p:cNvPr descr="A close-up of a person smiling&#10;&#10;Description automatically generated" id="162" name="Google Shape;162;p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44385" y="1599287"/>
              <a:ext cx="1737360" cy="173736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163" name="Google Shape;163;p4"/>
          <p:cNvGrpSpPr/>
          <p:nvPr/>
        </p:nvGrpSpPr>
        <p:grpSpPr>
          <a:xfrm>
            <a:off x="2481745" y="3114991"/>
            <a:ext cx="4369467" cy="1737300"/>
            <a:chOff x="2481745" y="3336647"/>
            <a:chExt cx="4369467" cy="1737300"/>
          </a:xfrm>
        </p:grpSpPr>
        <p:sp>
          <p:nvSpPr>
            <p:cNvPr id="164" name="Google Shape;164;p4"/>
            <p:cNvSpPr/>
            <p:nvPr/>
          </p:nvSpPr>
          <p:spPr>
            <a:xfrm>
              <a:off x="3227596" y="3494569"/>
              <a:ext cx="3623616" cy="1421456"/>
            </a:xfrm>
            <a:prstGeom prst="flowChartTerminator">
              <a:avLst/>
            </a:prstGeom>
            <a:solidFill>
              <a:srgbClr val="A8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Alex Baldwin, PhD</a:t>
              </a:r>
              <a:endParaRPr b="1" i="0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USC</a:t>
              </a:r>
              <a:endParaRPr b="0" i="0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Research Associate</a:t>
              </a:r>
              <a:endParaRPr/>
            </a:p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1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TID</a:t>
              </a:r>
              <a:endParaRPr b="0" i="1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65" name="Google Shape;165;p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481745" y="3336647"/>
              <a:ext cx="1737300" cy="17373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166" name="Google Shape;166;p4"/>
          <p:cNvGrpSpPr/>
          <p:nvPr/>
        </p:nvGrpSpPr>
        <p:grpSpPr>
          <a:xfrm>
            <a:off x="3826013" y="4803847"/>
            <a:ext cx="4459820" cy="1737360"/>
            <a:chOff x="3826013" y="4977059"/>
            <a:chExt cx="4459820" cy="1737360"/>
          </a:xfrm>
        </p:grpSpPr>
        <p:sp>
          <p:nvSpPr>
            <p:cNvPr id="167" name="Google Shape;167;p4"/>
            <p:cNvSpPr/>
            <p:nvPr/>
          </p:nvSpPr>
          <p:spPr>
            <a:xfrm>
              <a:off x="4662217" y="5135012"/>
              <a:ext cx="3623616" cy="1421455"/>
            </a:xfrm>
            <a:prstGeom prst="flowChartTerminator">
              <a:avLst/>
            </a:prstGeom>
            <a:solidFill>
              <a:srgbClr val="A8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Pallavi Gunalan</a:t>
              </a:r>
              <a:endParaRPr b="1" i="0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USC</a:t>
              </a:r>
              <a:endParaRPr b="0" i="0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Project Admin</a:t>
              </a:r>
              <a:endParaRPr/>
            </a:p>
            <a:p>
              <a:pPr indent="0" lvl="0" marL="80168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1" lang="en-US" sz="2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Admin</a:t>
              </a:r>
              <a:endParaRPr b="0" i="1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Pallavi G." id="168" name="Google Shape;168;p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826013" y="4977059"/>
              <a:ext cx="1737360" cy="1737360"/>
            </a:xfrm>
            <a:prstGeom prst="ellipse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ahoma"/>
              <a:buNone/>
            </a:pPr>
            <a:r>
              <a:rPr lang="en-US"/>
              <a:t>External Advisory Committee</a:t>
            </a:r>
            <a:endParaRPr/>
          </a:p>
        </p:txBody>
      </p:sp>
      <p:sp>
        <p:nvSpPr>
          <p:cNvPr id="175" name="Google Shape;175;p5"/>
          <p:cNvSpPr/>
          <p:nvPr/>
        </p:nvSpPr>
        <p:spPr>
          <a:xfrm>
            <a:off x="1454085" y="2088210"/>
            <a:ext cx="4295423" cy="1434921"/>
          </a:xfrm>
          <a:prstGeom prst="flowChartTerminator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Peng Cong, Ph.D.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UC San Francisco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1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Electronics for BCI and neuromodulation</a:t>
            </a:r>
            <a:endParaRPr/>
          </a:p>
        </p:txBody>
      </p:sp>
      <p:pic>
        <p:nvPicPr>
          <p:cNvPr descr="A person wearing glasses and a suit&#10;&#10;Description automatically generated with medium confidence" id="176" name="Google Shape;176;p5"/>
          <p:cNvPicPr preferRelativeResize="0"/>
          <p:nvPr/>
        </p:nvPicPr>
        <p:blipFill rotWithShape="1">
          <a:blip r:embed="rId3">
            <a:alphaModFix/>
          </a:blip>
          <a:srcRect b="23432" l="4394" r="1" t="0"/>
          <a:stretch/>
        </p:blipFill>
        <p:spPr>
          <a:xfrm>
            <a:off x="695801" y="1936990"/>
            <a:ext cx="1757098" cy="173736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7" name="Google Shape;177;p5"/>
          <p:cNvSpPr/>
          <p:nvPr/>
        </p:nvSpPr>
        <p:spPr>
          <a:xfrm>
            <a:off x="1454085" y="4458905"/>
            <a:ext cx="4295423" cy="1434920"/>
          </a:xfrm>
          <a:prstGeom prst="flowChartTerminator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Tracy Cui, Ph.D</a:t>
            </a: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 Pittsburgh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1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Sensors, neural engineering and interfaces </a:t>
            </a:r>
            <a:endParaRPr/>
          </a:p>
        </p:txBody>
      </p:sp>
      <p:pic>
        <p:nvPicPr>
          <p:cNvPr descr="A picture containing person&#10;&#10;Description automatically generated" id="178" name="Google Shape;178;p5"/>
          <p:cNvPicPr preferRelativeResize="0"/>
          <p:nvPr/>
        </p:nvPicPr>
        <p:blipFill rotWithShape="1">
          <a:blip r:embed="rId4">
            <a:alphaModFix/>
          </a:blip>
          <a:srcRect b="24612" l="0" r="0" t="0"/>
          <a:stretch/>
        </p:blipFill>
        <p:spPr>
          <a:xfrm>
            <a:off x="705772" y="4307685"/>
            <a:ext cx="1737157" cy="173736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9" name="Google Shape;179;p5"/>
          <p:cNvSpPr/>
          <p:nvPr/>
        </p:nvSpPr>
        <p:spPr>
          <a:xfrm>
            <a:off x="7295910" y="2088210"/>
            <a:ext cx="4295423" cy="1434920"/>
          </a:xfrm>
          <a:prstGeom prst="flowChartTerminator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Jeanie Park, M.D.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Emory University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1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Clinical nephrology, sympathetic overactivity</a:t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erson smiling for the camera&#10;&#10;Description automatically generated with medium confidence" id="180" name="Google Shape;180;p5"/>
          <p:cNvPicPr preferRelativeResize="0"/>
          <p:nvPr/>
        </p:nvPicPr>
        <p:blipFill rotWithShape="1">
          <a:blip r:embed="rId5">
            <a:alphaModFix/>
          </a:blip>
          <a:srcRect b="12400" l="0" r="50610" t="0"/>
          <a:stretch/>
        </p:blipFill>
        <p:spPr>
          <a:xfrm>
            <a:off x="6525141" y="1936990"/>
            <a:ext cx="1741660" cy="173736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1" name="Google Shape;181;p5"/>
          <p:cNvSpPr/>
          <p:nvPr/>
        </p:nvSpPr>
        <p:spPr>
          <a:xfrm>
            <a:off x="7283425" y="4458905"/>
            <a:ext cx="4295423" cy="1434920"/>
          </a:xfrm>
          <a:prstGeom prst="flowChartTerminator">
            <a:avLst/>
          </a:prstGeom>
          <a:solidFill>
            <a:srgbClr val="A8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Martin Schuttler, Ph.D.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CorTec Neuro</a:t>
            </a:r>
            <a:endParaRPr/>
          </a:p>
          <a:p>
            <a:pPr indent="0" lvl="0" marL="8016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1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Implantable neural interfaces, small cuffs</a:t>
            </a:r>
            <a:endParaRPr/>
          </a:p>
        </p:txBody>
      </p:sp>
      <p:pic>
        <p:nvPicPr>
          <p:cNvPr descr="A person smiling for the camera&#10;&#10;Description automatically generated with medium confidence" id="182" name="Google Shape;182;p5"/>
          <p:cNvPicPr preferRelativeResize="0"/>
          <p:nvPr/>
        </p:nvPicPr>
        <p:blipFill rotWithShape="1">
          <a:blip r:embed="rId6">
            <a:alphaModFix/>
          </a:blip>
          <a:srcRect b="4454" l="25793" r="10834" t="0"/>
          <a:stretch/>
        </p:blipFill>
        <p:spPr>
          <a:xfrm>
            <a:off x="6531765" y="4307685"/>
            <a:ext cx="1728413" cy="173736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ahoma"/>
              <a:buNone/>
            </a:pPr>
            <a:r>
              <a:rPr lang="en-US"/>
              <a:t>High-Level System Overview </a:t>
            </a:r>
            <a:endParaRPr/>
          </a:p>
        </p:txBody>
      </p:sp>
      <p:sp>
        <p:nvSpPr>
          <p:cNvPr id="189" name="Google Shape;189;p6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Tahoma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0" name="Google Shape;190;p6"/>
          <p:cNvSpPr txBox="1"/>
          <p:nvPr/>
        </p:nvSpPr>
        <p:spPr>
          <a:xfrm>
            <a:off x="375236" y="1506213"/>
            <a:ext cx="4842394" cy="3410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857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Integrated system</a:t>
            </a:r>
            <a:endParaRPr/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Open- or closed-loop operation</a:t>
            </a:r>
            <a:endParaRPr/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Selectable combination of leads</a:t>
            </a:r>
            <a:endParaRPr/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Common implantable pulse generator (IPG) header and lead connector design</a:t>
            </a:r>
            <a:endParaRPr/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Patient and clinician remote controllers connecting with IPG via Bluetooth</a:t>
            </a:r>
            <a:endParaRPr/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Open-architecture hardware and open-source software</a:t>
            </a:r>
            <a:endParaRPr/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Sharing of documentation and design libraries</a:t>
            </a:r>
            <a:endParaRPr/>
          </a:p>
        </p:txBody>
      </p:sp>
      <p:pic>
        <p:nvPicPr>
          <p:cNvPr descr="Diagram&#10;&#10;Description automatically generated" id="191" name="Google Shape;19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1330" y="1306362"/>
            <a:ext cx="7313274" cy="51951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6"/>
          <p:cNvSpPr txBox="1"/>
          <p:nvPr/>
        </p:nvSpPr>
        <p:spPr>
          <a:xfrm>
            <a:off x="7090326" y="2023621"/>
            <a:ext cx="163153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Bluetooth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6"/>
          <p:cNvSpPr txBox="1"/>
          <p:nvPr/>
        </p:nvSpPr>
        <p:spPr>
          <a:xfrm>
            <a:off x="5210619" y="1423212"/>
            <a:ext cx="11262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  <a:endParaRPr/>
          </a:p>
        </p:txBody>
      </p:sp>
      <p:grpSp>
        <p:nvGrpSpPr>
          <p:cNvPr id="194" name="Google Shape;194;p6"/>
          <p:cNvGrpSpPr/>
          <p:nvPr/>
        </p:nvGrpSpPr>
        <p:grpSpPr>
          <a:xfrm rot="-5400000">
            <a:off x="8896140" y="5645868"/>
            <a:ext cx="348260" cy="166863"/>
            <a:chOff x="4643119" y="5905816"/>
            <a:chExt cx="528800" cy="253365"/>
          </a:xfrm>
        </p:grpSpPr>
        <p:cxnSp>
          <p:nvCxnSpPr>
            <p:cNvPr id="195" name="Google Shape;195;p6"/>
            <p:cNvCxnSpPr/>
            <p:nvPr/>
          </p:nvCxnSpPr>
          <p:spPr>
            <a:xfrm>
              <a:off x="4643119" y="6066813"/>
              <a:ext cx="128359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6" name="Google Shape;196;p6"/>
            <p:cNvCxnSpPr/>
            <p:nvPr/>
          </p:nvCxnSpPr>
          <p:spPr>
            <a:xfrm flipH="1" rot="10800000">
              <a:off x="4759810" y="5911850"/>
              <a:ext cx="40790" cy="154963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" name="Google Shape;197;p6"/>
            <p:cNvCxnSpPr/>
            <p:nvPr/>
          </p:nvCxnSpPr>
          <p:spPr>
            <a:xfrm>
              <a:off x="4800684" y="5905816"/>
              <a:ext cx="74708" cy="244475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" name="Google Shape;198;p6"/>
            <p:cNvCxnSpPr/>
            <p:nvPr/>
          </p:nvCxnSpPr>
          <p:spPr>
            <a:xfrm flipH="1" rot="10800000">
              <a:off x="4873339" y="6005511"/>
              <a:ext cx="65824" cy="15367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9" name="Google Shape;199;p6"/>
            <p:cNvCxnSpPr/>
            <p:nvPr/>
          </p:nvCxnSpPr>
          <p:spPr>
            <a:xfrm>
              <a:off x="4939163" y="6016622"/>
              <a:ext cx="74708" cy="11176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" name="Google Shape;200;p6"/>
            <p:cNvCxnSpPr/>
            <p:nvPr/>
          </p:nvCxnSpPr>
          <p:spPr>
            <a:xfrm flipH="1" rot="10800000">
              <a:off x="5001346" y="6070914"/>
              <a:ext cx="53683" cy="5588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" name="Google Shape;201;p6"/>
            <p:cNvCxnSpPr/>
            <p:nvPr/>
          </p:nvCxnSpPr>
          <p:spPr>
            <a:xfrm>
              <a:off x="5045655" y="6075994"/>
              <a:ext cx="126264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02" name="Google Shape;202;p6"/>
          <p:cNvGrpSpPr/>
          <p:nvPr/>
        </p:nvGrpSpPr>
        <p:grpSpPr>
          <a:xfrm rot="-9000000">
            <a:off x="9541460" y="4607265"/>
            <a:ext cx="348260" cy="166863"/>
            <a:chOff x="4643119" y="5905816"/>
            <a:chExt cx="528800" cy="253365"/>
          </a:xfrm>
        </p:grpSpPr>
        <p:cxnSp>
          <p:nvCxnSpPr>
            <p:cNvPr id="203" name="Google Shape;203;p6"/>
            <p:cNvCxnSpPr/>
            <p:nvPr/>
          </p:nvCxnSpPr>
          <p:spPr>
            <a:xfrm>
              <a:off x="4643119" y="6066813"/>
              <a:ext cx="128359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" name="Google Shape;204;p6"/>
            <p:cNvCxnSpPr/>
            <p:nvPr/>
          </p:nvCxnSpPr>
          <p:spPr>
            <a:xfrm flipH="1" rot="10800000">
              <a:off x="4759810" y="5911850"/>
              <a:ext cx="40790" cy="154963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" name="Google Shape;205;p6"/>
            <p:cNvCxnSpPr/>
            <p:nvPr/>
          </p:nvCxnSpPr>
          <p:spPr>
            <a:xfrm>
              <a:off x="4800684" y="5905816"/>
              <a:ext cx="74708" cy="244475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" name="Google Shape;206;p6"/>
            <p:cNvCxnSpPr/>
            <p:nvPr/>
          </p:nvCxnSpPr>
          <p:spPr>
            <a:xfrm flipH="1" rot="10800000">
              <a:off x="4873339" y="6005511"/>
              <a:ext cx="65824" cy="15367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" name="Google Shape;207;p6"/>
            <p:cNvCxnSpPr/>
            <p:nvPr/>
          </p:nvCxnSpPr>
          <p:spPr>
            <a:xfrm>
              <a:off x="4939163" y="6016622"/>
              <a:ext cx="74708" cy="11176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6"/>
            <p:cNvCxnSpPr/>
            <p:nvPr/>
          </p:nvCxnSpPr>
          <p:spPr>
            <a:xfrm flipH="1" rot="10800000">
              <a:off x="5001346" y="6070914"/>
              <a:ext cx="53683" cy="5588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" name="Google Shape;209;p6"/>
            <p:cNvCxnSpPr/>
            <p:nvPr/>
          </p:nvCxnSpPr>
          <p:spPr>
            <a:xfrm>
              <a:off x="5045655" y="6075994"/>
              <a:ext cx="126264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10" name="Google Shape;210;p6"/>
          <p:cNvGrpSpPr/>
          <p:nvPr/>
        </p:nvGrpSpPr>
        <p:grpSpPr>
          <a:xfrm>
            <a:off x="8901236" y="2028535"/>
            <a:ext cx="562631" cy="402999"/>
            <a:chOff x="4482625" y="3848183"/>
            <a:chExt cx="562631" cy="402999"/>
          </a:xfrm>
        </p:grpSpPr>
        <p:cxnSp>
          <p:nvCxnSpPr>
            <p:cNvPr id="211" name="Google Shape;211;p6"/>
            <p:cNvCxnSpPr/>
            <p:nvPr/>
          </p:nvCxnSpPr>
          <p:spPr>
            <a:xfrm>
              <a:off x="4482625" y="4042588"/>
              <a:ext cx="154551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" name="Google Shape;212;p6"/>
            <p:cNvCxnSpPr/>
            <p:nvPr/>
          </p:nvCxnSpPr>
          <p:spPr>
            <a:xfrm rot="10800000">
              <a:off x="4626013" y="4042588"/>
              <a:ext cx="0" cy="208594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" name="Google Shape;213;p6"/>
            <p:cNvCxnSpPr/>
            <p:nvPr/>
          </p:nvCxnSpPr>
          <p:spPr>
            <a:xfrm rot="10800000">
              <a:off x="4744777" y="4042588"/>
              <a:ext cx="0" cy="208594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6"/>
            <p:cNvCxnSpPr/>
            <p:nvPr/>
          </p:nvCxnSpPr>
          <p:spPr>
            <a:xfrm>
              <a:off x="4636173" y="4237705"/>
              <a:ext cx="108604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" name="Google Shape;215;p6"/>
            <p:cNvCxnSpPr/>
            <p:nvPr/>
          </p:nvCxnSpPr>
          <p:spPr>
            <a:xfrm>
              <a:off x="4732077" y="4046507"/>
              <a:ext cx="50024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" name="Google Shape;216;p6"/>
            <p:cNvCxnSpPr/>
            <p:nvPr/>
          </p:nvCxnSpPr>
          <p:spPr>
            <a:xfrm>
              <a:off x="4890705" y="4046765"/>
              <a:ext cx="154551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" name="Google Shape;217;p6"/>
            <p:cNvCxnSpPr/>
            <p:nvPr/>
          </p:nvCxnSpPr>
          <p:spPr>
            <a:xfrm>
              <a:off x="4897726" y="3848183"/>
              <a:ext cx="0" cy="208594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" name="Google Shape;218;p6"/>
            <p:cNvCxnSpPr/>
            <p:nvPr/>
          </p:nvCxnSpPr>
          <p:spPr>
            <a:xfrm>
              <a:off x="4778962" y="3848183"/>
              <a:ext cx="0" cy="208594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" name="Google Shape;219;p6"/>
            <p:cNvCxnSpPr/>
            <p:nvPr/>
          </p:nvCxnSpPr>
          <p:spPr>
            <a:xfrm rot="10800000">
              <a:off x="4778962" y="3861660"/>
              <a:ext cx="108604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20" name="Google Shape;220;p6"/>
          <p:cNvGrpSpPr/>
          <p:nvPr/>
        </p:nvGrpSpPr>
        <p:grpSpPr>
          <a:xfrm>
            <a:off x="9756034" y="3526455"/>
            <a:ext cx="420132" cy="300930"/>
            <a:chOff x="4482625" y="3848183"/>
            <a:chExt cx="562631" cy="402999"/>
          </a:xfrm>
        </p:grpSpPr>
        <p:cxnSp>
          <p:nvCxnSpPr>
            <p:cNvPr id="221" name="Google Shape;221;p6"/>
            <p:cNvCxnSpPr/>
            <p:nvPr/>
          </p:nvCxnSpPr>
          <p:spPr>
            <a:xfrm>
              <a:off x="4482625" y="4042588"/>
              <a:ext cx="154551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2" name="Google Shape;222;p6"/>
            <p:cNvCxnSpPr/>
            <p:nvPr/>
          </p:nvCxnSpPr>
          <p:spPr>
            <a:xfrm rot="10800000">
              <a:off x="4626013" y="4042588"/>
              <a:ext cx="0" cy="208594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" name="Google Shape;223;p6"/>
            <p:cNvCxnSpPr/>
            <p:nvPr/>
          </p:nvCxnSpPr>
          <p:spPr>
            <a:xfrm rot="10800000">
              <a:off x="4744777" y="4042588"/>
              <a:ext cx="0" cy="208594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4" name="Google Shape;224;p6"/>
            <p:cNvCxnSpPr/>
            <p:nvPr/>
          </p:nvCxnSpPr>
          <p:spPr>
            <a:xfrm>
              <a:off x="4636173" y="4237705"/>
              <a:ext cx="108604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5" name="Google Shape;225;p6"/>
            <p:cNvCxnSpPr/>
            <p:nvPr/>
          </p:nvCxnSpPr>
          <p:spPr>
            <a:xfrm>
              <a:off x="4732077" y="4046507"/>
              <a:ext cx="50024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" name="Google Shape;226;p6"/>
            <p:cNvCxnSpPr/>
            <p:nvPr/>
          </p:nvCxnSpPr>
          <p:spPr>
            <a:xfrm>
              <a:off x="4890705" y="4046765"/>
              <a:ext cx="154551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" name="Google Shape;227;p6"/>
            <p:cNvCxnSpPr/>
            <p:nvPr/>
          </p:nvCxnSpPr>
          <p:spPr>
            <a:xfrm>
              <a:off x="4897726" y="3848183"/>
              <a:ext cx="0" cy="208594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8" name="Google Shape;228;p6"/>
            <p:cNvCxnSpPr/>
            <p:nvPr/>
          </p:nvCxnSpPr>
          <p:spPr>
            <a:xfrm>
              <a:off x="4778962" y="3848183"/>
              <a:ext cx="0" cy="208594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" name="Google Shape;229;p6"/>
            <p:cNvCxnSpPr/>
            <p:nvPr/>
          </p:nvCxnSpPr>
          <p:spPr>
            <a:xfrm rot="10800000">
              <a:off x="4778962" y="3861660"/>
              <a:ext cx="108604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7"/>
          <p:cNvSpPr txBox="1"/>
          <p:nvPr>
            <p:ph type="title"/>
          </p:nvPr>
        </p:nvSpPr>
        <p:spPr>
          <a:xfrm>
            <a:off x="-6927" y="8833"/>
            <a:ext cx="10277867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ahoma"/>
              <a:buNone/>
            </a:pPr>
            <a:r>
              <a:rPr lang="en-US" sz="4400"/>
              <a:t>Overview of all Projects</a:t>
            </a:r>
            <a:endParaRPr/>
          </a:p>
        </p:txBody>
      </p:sp>
      <p:sp>
        <p:nvSpPr>
          <p:cNvPr id="236" name="Google Shape;236;p7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Tahoma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7" name="Google Shape;237;p7"/>
          <p:cNvSpPr/>
          <p:nvPr/>
        </p:nvSpPr>
        <p:spPr>
          <a:xfrm>
            <a:off x="136355" y="1917228"/>
            <a:ext cx="3481915" cy="1754326"/>
          </a:xfrm>
          <a:custGeom>
            <a:rect b="b" l="l" r="r" t="t"/>
            <a:pathLst>
              <a:path extrusionOk="0" fill="none" h="1754326" w="3481915">
                <a:moveTo>
                  <a:pt x="0" y="0"/>
                </a:moveTo>
                <a:cubicBezTo>
                  <a:pt x="268441" y="11665"/>
                  <a:pt x="393033" y="-29187"/>
                  <a:pt x="567054" y="0"/>
                </a:cubicBezTo>
                <a:cubicBezTo>
                  <a:pt x="743267" y="7122"/>
                  <a:pt x="927943" y="-2633"/>
                  <a:pt x="1099290" y="0"/>
                </a:cubicBezTo>
                <a:cubicBezTo>
                  <a:pt x="1275657" y="-16654"/>
                  <a:pt x="1483983" y="45950"/>
                  <a:pt x="1596706" y="0"/>
                </a:cubicBezTo>
                <a:cubicBezTo>
                  <a:pt x="1692246" y="-639"/>
                  <a:pt x="1852716" y="-32580"/>
                  <a:pt x="2094123" y="0"/>
                </a:cubicBezTo>
                <a:cubicBezTo>
                  <a:pt x="2323365" y="-13473"/>
                  <a:pt x="2422960" y="43393"/>
                  <a:pt x="2661177" y="0"/>
                </a:cubicBezTo>
                <a:cubicBezTo>
                  <a:pt x="2862115" y="-71134"/>
                  <a:pt x="3241294" y="-42867"/>
                  <a:pt x="3481915" y="0"/>
                </a:cubicBezTo>
                <a:cubicBezTo>
                  <a:pt x="3485953" y="160830"/>
                  <a:pt x="3474775" y="314350"/>
                  <a:pt x="3481915" y="385952"/>
                </a:cubicBezTo>
                <a:cubicBezTo>
                  <a:pt x="3513875" y="472274"/>
                  <a:pt x="3442005" y="678797"/>
                  <a:pt x="3481915" y="842076"/>
                </a:cubicBezTo>
                <a:cubicBezTo>
                  <a:pt x="3525097" y="1049027"/>
                  <a:pt x="3444447" y="1088027"/>
                  <a:pt x="3481915" y="1228028"/>
                </a:cubicBezTo>
                <a:cubicBezTo>
                  <a:pt x="3524276" y="1362465"/>
                  <a:pt x="3477166" y="1576190"/>
                  <a:pt x="3481915" y="1754326"/>
                </a:cubicBezTo>
                <a:cubicBezTo>
                  <a:pt x="3350015" y="1819100"/>
                  <a:pt x="3144939" y="1723967"/>
                  <a:pt x="3054137" y="1754326"/>
                </a:cubicBezTo>
                <a:cubicBezTo>
                  <a:pt x="2990516" y="1817199"/>
                  <a:pt x="2620337" y="1713552"/>
                  <a:pt x="2487081" y="1754326"/>
                </a:cubicBezTo>
                <a:cubicBezTo>
                  <a:pt x="2318359" y="1777915"/>
                  <a:pt x="2200159" y="1734864"/>
                  <a:pt x="2024484" y="1754326"/>
                </a:cubicBezTo>
                <a:cubicBezTo>
                  <a:pt x="1902205" y="1768552"/>
                  <a:pt x="1597611" y="1718764"/>
                  <a:pt x="1457430" y="1754326"/>
                </a:cubicBezTo>
                <a:cubicBezTo>
                  <a:pt x="1299039" y="1793026"/>
                  <a:pt x="1128994" y="1747252"/>
                  <a:pt x="1029651" y="1754326"/>
                </a:cubicBezTo>
                <a:cubicBezTo>
                  <a:pt x="911870" y="1752998"/>
                  <a:pt x="838880" y="1731248"/>
                  <a:pt x="636693" y="1754326"/>
                </a:cubicBezTo>
                <a:cubicBezTo>
                  <a:pt x="455573" y="1772025"/>
                  <a:pt x="263983" y="1731302"/>
                  <a:pt x="0" y="1754326"/>
                </a:cubicBezTo>
                <a:cubicBezTo>
                  <a:pt x="-56331" y="1553746"/>
                  <a:pt x="17865" y="1389707"/>
                  <a:pt x="0" y="1298201"/>
                </a:cubicBezTo>
                <a:cubicBezTo>
                  <a:pt x="-16805" y="1173424"/>
                  <a:pt x="57081" y="1027859"/>
                  <a:pt x="0" y="912249"/>
                </a:cubicBezTo>
                <a:cubicBezTo>
                  <a:pt x="-83671" y="774179"/>
                  <a:pt x="28975" y="570701"/>
                  <a:pt x="0" y="438581"/>
                </a:cubicBezTo>
                <a:cubicBezTo>
                  <a:pt x="9495" y="258579"/>
                  <a:pt x="55508" y="180639"/>
                  <a:pt x="0" y="0"/>
                </a:cubicBezTo>
                <a:close/>
              </a:path>
              <a:path extrusionOk="0" h="1754326" w="3481915">
                <a:moveTo>
                  <a:pt x="0" y="0"/>
                </a:moveTo>
                <a:cubicBezTo>
                  <a:pt x="222036" y="-58814"/>
                  <a:pt x="302996" y="-21787"/>
                  <a:pt x="462597" y="0"/>
                </a:cubicBezTo>
                <a:cubicBezTo>
                  <a:pt x="624777" y="17196"/>
                  <a:pt x="771147" y="36555"/>
                  <a:pt x="855556" y="0"/>
                </a:cubicBezTo>
                <a:cubicBezTo>
                  <a:pt x="973545" y="-10204"/>
                  <a:pt x="1242884" y="62338"/>
                  <a:pt x="1422610" y="0"/>
                </a:cubicBezTo>
                <a:cubicBezTo>
                  <a:pt x="1553644" y="-46957"/>
                  <a:pt x="1701488" y="-25075"/>
                  <a:pt x="1885208" y="0"/>
                </a:cubicBezTo>
                <a:cubicBezTo>
                  <a:pt x="2054083" y="-5632"/>
                  <a:pt x="2182930" y="19096"/>
                  <a:pt x="2347805" y="0"/>
                </a:cubicBezTo>
                <a:cubicBezTo>
                  <a:pt x="2485865" y="-24165"/>
                  <a:pt x="2829360" y="54374"/>
                  <a:pt x="2914860" y="0"/>
                </a:cubicBezTo>
                <a:cubicBezTo>
                  <a:pt x="2993658" y="-55161"/>
                  <a:pt x="3313171" y="66988"/>
                  <a:pt x="3481915" y="0"/>
                </a:cubicBezTo>
                <a:cubicBezTo>
                  <a:pt x="3509703" y="115843"/>
                  <a:pt x="3449955" y="215965"/>
                  <a:pt x="3481915" y="473668"/>
                </a:cubicBezTo>
                <a:cubicBezTo>
                  <a:pt x="3514540" y="701261"/>
                  <a:pt x="3454979" y="775321"/>
                  <a:pt x="3481915" y="877163"/>
                </a:cubicBezTo>
                <a:cubicBezTo>
                  <a:pt x="3484686" y="1002343"/>
                  <a:pt x="3444184" y="1177201"/>
                  <a:pt x="3481915" y="1280657"/>
                </a:cubicBezTo>
                <a:cubicBezTo>
                  <a:pt x="3522159" y="1420268"/>
                  <a:pt x="3454375" y="1521440"/>
                  <a:pt x="3481915" y="1754326"/>
                </a:cubicBezTo>
                <a:cubicBezTo>
                  <a:pt x="3252688" y="1780630"/>
                  <a:pt x="3125116" y="1674390"/>
                  <a:pt x="2949679" y="1754326"/>
                </a:cubicBezTo>
                <a:cubicBezTo>
                  <a:pt x="2813305" y="1796811"/>
                  <a:pt x="2678049" y="1708512"/>
                  <a:pt x="2382624" y="1754326"/>
                </a:cubicBezTo>
                <a:cubicBezTo>
                  <a:pt x="2109073" y="1805828"/>
                  <a:pt x="2095892" y="1698208"/>
                  <a:pt x="1815570" y="1754326"/>
                </a:cubicBezTo>
                <a:cubicBezTo>
                  <a:pt x="1557071" y="1808959"/>
                  <a:pt x="1499231" y="1680996"/>
                  <a:pt x="1387791" y="1754326"/>
                </a:cubicBezTo>
                <a:cubicBezTo>
                  <a:pt x="1269104" y="1798828"/>
                  <a:pt x="1126991" y="1764160"/>
                  <a:pt x="890374" y="1754326"/>
                </a:cubicBezTo>
                <a:cubicBezTo>
                  <a:pt x="677681" y="1811310"/>
                  <a:pt x="461390" y="1702200"/>
                  <a:pt x="0" y="1754326"/>
                </a:cubicBezTo>
                <a:cubicBezTo>
                  <a:pt x="-10995" y="1546809"/>
                  <a:pt x="62737" y="1520047"/>
                  <a:pt x="0" y="1315744"/>
                </a:cubicBezTo>
                <a:cubicBezTo>
                  <a:pt x="-43803" y="1111299"/>
                  <a:pt x="61604" y="1037458"/>
                  <a:pt x="0" y="912249"/>
                </a:cubicBezTo>
                <a:cubicBezTo>
                  <a:pt x="-48486" y="785300"/>
                  <a:pt x="38061" y="713541"/>
                  <a:pt x="0" y="508754"/>
                </a:cubicBezTo>
                <a:cubicBezTo>
                  <a:pt x="-51879" y="318223"/>
                  <a:pt x="68408" y="235823"/>
                  <a:pt x="0" y="0"/>
                </a:cubicBezTo>
                <a:close/>
              </a:path>
              <a:path extrusionOk="0" fill="none" h="1754326" w="3481915">
                <a:moveTo>
                  <a:pt x="0" y="0"/>
                </a:moveTo>
                <a:cubicBezTo>
                  <a:pt x="256441" y="-25061"/>
                  <a:pt x="409602" y="2803"/>
                  <a:pt x="567054" y="0"/>
                </a:cubicBezTo>
                <a:cubicBezTo>
                  <a:pt x="753289" y="6699"/>
                  <a:pt x="884303" y="21942"/>
                  <a:pt x="1099290" y="0"/>
                </a:cubicBezTo>
                <a:cubicBezTo>
                  <a:pt x="1261968" y="-13144"/>
                  <a:pt x="1480909" y="78071"/>
                  <a:pt x="1596706" y="0"/>
                </a:cubicBezTo>
                <a:cubicBezTo>
                  <a:pt x="1688519" y="-55207"/>
                  <a:pt x="1899057" y="27362"/>
                  <a:pt x="2094123" y="0"/>
                </a:cubicBezTo>
                <a:cubicBezTo>
                  <a:pt x="2330453" y="-10906"/>
                  <a:pt x="2426712" y="33630"/>
                  <a:pt x="2661177" y="0"/>
                </a:cubicBezTo>
                <a:cubicBezTo>
                  <a:pt x="2895096" y="-56040"/>
                  <a:pt x="3167728" y="28433"/>
                  <a:pt x="3481915" y="0"/>
                </a:cubicBezTo>
                <a:cubicBezTo>
                  <a:pt x="3509328" y="143459"/>
                  <a:pt x="3465753" y="299193"/>
                  <a:pt x="3481915" y="385952"/>
                </a:cubicBezTo>
                <a:cubicBezTo>
                  <a:pt x="3533601" y="497016"/>
                  <a:pt x="3491592" y="648478"/>
                  <a:pt x="3481915" y="842076"/>
                </a:cubicBezTo>
                <a:cubicBezTo>
                  <a:pt x="3493197" y="1042131"/>
                  <a:pt x="3462804" y="1107368"/>
                  <a:pt x="3481915" y="1228028"/>
                </a:cubicBezTo>
                <a:cubicBezTo>
                  <a:pt x="3532335" y="1384172"/>
                  <a:pt x="3467499" y="1618227"/>
                  <a:pt x="3481915" y="1754326"/>
                </a:cubicBezTo>
                <a:cubicBezTo>
                  <a:pt x="3335008" y="1807615"/>
                  <a:pt x="3151209" y="1726933"/>
                  <a:pt x="3054137" y="1754326"/>
                </a:cubicBezTo>
                <a:cubicBezTo>
                  <a:pt x="2990355" y="1773861"/>
                  <a:pt x="2647856" y="1719948"/>
                  <a:pt x="2487081" y="1754326"/>
                </a:cubicBezTo>
                <a:cubicBezTo>
                  <a:pt x="2327386" y="1765678"/>
                  <a:pt x="2140910" y="1712638"/>
                  <a:pt x="2024484" y="1754326"/>
                </a:cubicBezTo>
                <a:cubicBezTo>
                  <a:pt x="1881187" y="1782235"/>
                  <a:pt x="1585305" y="1693082"/>
                  <a:pt x="1457430" y="1754326"/>
                </a:cubicBezTo>
                <a:cubicBezTo>
                  <a:pt x="1316556" y="1763038"/>
                  <a:pt x="1102850" y="1748241"/>
                  <a:pt x="1029651" y="1754326"/>
                </a:cubicBezTo>
                <a:cubicBezTo>
                  <a:pt x="919491" y="1796120"/>
                  <a:pt x="832204" y="1750985"/>
                  <a:pt x="636693" y="1754326"/>
                </a:cubicBezTo>
                <a:cubicBezTo>
                  <a:pt x="446994" y="1787573"/>
                  <a:pt x="270147" y="1723394"/>
                  <a:pt x="0" y="1754326"/>
                </a:cubicBezTo>
                <a:cubicBezTo>
                  <a:pt x="-59798" y="1562128"/>
                  <a:pt x="8965" y="1407634"/>
                  <a:pt x="0" y="1298201"/>
                </a:cubicBezTo>
                <a:cubicBezTo>
                  <a:pt x="-6347" y="1213083"/>
                  <a:pt x="22687" y="1066702"/>
                  <a:pt x="0" y="912249"/>
                </a:cubicBezTo>
                <a:cubicBezTo>
                  <a:pt x="-39950" y="722217"/>
                  <a:pt x="-36650" y="603886"/>
                  <a:pt x="0" y="438581"/>
                </a:cubicBezTo>
                <a:cubicBezTo>
                  <a:pt x="8725" y="283625"/>
                  <a:pt x="33035" y="210243"/>
                  <a:pt x="0" y="0"/>
                </a:cubicBezTo>
                <a:close/>
              </a:path>
            </a:pathLst>
          </a:custGeom>
          <a:solidFill>
            <a:srgbClr val="8DA9DB">
              <a:alpha val="14901"/>
            </a:srgbClr>
          </a:solidFill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1: Mechanical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IPG enclosure and header (with connectors, Bluetooth antenna)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Charger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Commercial phone/tablet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7"/>
          <p:cNvSpPr/>
          <p:nvPr/>
        </p:nvSpPr>
        <p:spPr>
          <a:xfrm>
            <a:off x="136355" y="4278678"/>
            <a:ext cx="3481915" cy="2031325"/>
          </a:xfrm>
          <a:custGeom>
            <a:rect b="b" l="l" r="r" t="t"/>
            <a:pathLst>
              <a:path extrusionOk="0" fill="none" h="2031325" w="3481915">
                <a:moveTo>
                  <a:pt x="0" y="0"/>
                </a:moveTo>
                <a:cubicBezTo>
                  <a:pt x="139842" y="-29913"/>
                  <a:pt x="302487" y="43708"/>
                  <a:pt x="462597" y="0"/>
                </a:cubicBezTo>
                <a:cubicBezTo>
                  <a:pt x="606536" y="-25412"/>
                  <a:pt x="804085" y="28879"/>
                  <a:pt x="890374" y="0"/>
                </a:cubicBezTo>
                <a:cubicBezTo>
                  <a:pt x="1000237" y="-19233"/>
                  <a:pt x="1256720" y="4588"/>
                  <a:pt x="1422610" y="0"/>
                </a:cubicBezTo>
                <a:cubicBezTo>
                  <a:pt x="1612048" y="-44711"/>
                  <a:pt x="1808635" y="44150"/>
                  <a:pt x="1920027" y="0"/>
                </a:cubicBezTo>
                <a:cubicBezTo>
                  <a:pt x="2022652" y="-57949"/>
                  <a:pt x="2127916" y="56648"/>
                  <a:pt x="2417444" y="0"/>
                </a:cubicBezTo>
                <a:cubicBezTo>
                  <a:pt x="2621242" y="8986"/>
                  <a:pt x="2731289" y="63905"/>
                  <a:pt x="2984498" y="0"/>
                </a:cubicBezTo>
                <a:cubicBezTo>
                  <a:pt x="3251392" y="-79725"/>
                  <a:pt x="3296371" y="37334"/>
                  <a:pt x="3481915" y="0"/>
                </a:cubicBezTo>
                <a:cubicBezTo>
                  <a:pt x="3445896" y="169288"/>
                  <a:pt x="3453543" y="394207"/>
                  <a:pt x="3481915" y="616169"/>
                </a:cubicBezTo>
                <a:cubicBezTo>
                  <a:pt x="3510251" y="846260"/>
                  <a:pt x="3435724" y="1167099"/>
                  <a:pt x="3481915" y="1313589"/>
                </a:cubicBezTo>
                <a:cubicBezTo>
                  <a:pt x="3531586" y="1467381"/>
                  <a:pt x="3450444" y="1722430"/>
                  <a:pt x="3481915" y="2031325"/>
                </a:cubicBezTo>
                <a:cubicBezTo>
                  <a:pt x="3243505" y="2051870"/>
                  <a:pt x="3099743" y="1987150"/>
                  <a:pt x="2949679" y="2031325"/>
                </a:cubicBezTo>
                <a:cubicBezTo>
                  <a:pt x="2775749" y="2053475"/>
                  <a:pt x="2532188" y="2050858"/>
                  <a:pt x="2417444" y="2031325"/>
                </a:cubicBezTo>
                <a:cubicBezTo>
                  <a:pt x="2278559" y="2036208"/>
                  <a:pt x="2022612" y="2030818"/>
                  <a:pt x="1850388" y="2031325"/>
                </a:cubicBezTo>
                <a:cubicBezTo>
                  <a:pt x="1737753" y="2067426"/>
                  <a:pt x="1512548" y="1944066"/>
                  <a:pt x="1387791" y="2031325"/>
                </a:cubicBezTo>
                <a:cubicBezTo>
                  <a:pt x="1251152" y="2085037"/>
                  <a:pt x="981382" y="2015453"/>
                  <a:pt x="820737" y="2031325"/>
                </a:cubicBezTo>
                <a:cubicBezTo>
                  <a:pt x="737573" y="2051505"/>
                  <a:pt x="223881" y="1999758"/>
                  <a:pt x="0" y="2031325"/>
                </a:cubicBezTo>
                <a:cubicBezTo>
                  <a:pt x="-10749" y="1732219"/>
                  <a:pt x="9332" y="1612352"/>
                  <a:pt x="0" y="1415155"/>
                </a:cubicBezTo>
                <a:cubicBezTo>
                  <a:pt x="-79478" y="1247468"/>
                  <a:pt x="34060" y="861752"/>
                  <a:pt x="0" y="717735"/>
                </a:cubicBezTo>
                <a:cubicBezTo>
                  <a:pt x="1058" y="659747"/>
                  <a:pt x="41073" y="180179"/>
                  <a:pt x="0" y="0"/>
                </a:cubicBezTo>
                <a:close/>
              </a:path>
              <a:path extrusionOk="0" h="2031325" w="3481915">
                <a:moveTo>
                  <a:pt x="0" y="0"/>
                </a:moveTo>
                <a:cubicBezTo>
                  <a:pt x="210852" y="-23159"/>
                  <a:pt x="295442" y="-8993"/>
                  <a:pt x="462597" y="0"/>
                </a:cubicBezTo>
                <a:cubicBezTo>
                  <a:pt x="626071" y="-5493"/>
                  <a:pt x="775260" y="23753"/>
                  <a:pt x="855556" y="0"/>
                </a:cubicBezTo>
                <a:cubicBezTo>
                  <a:pt x="885811" y="-44786"/>
                  <a:pt x="1296887" y="51906"/>
                  <a:pt x="1422610" y="0"/>
                </a:cubicBezTo>
                <a:cubicBezTo>
                  <a:pt x="1633324" y="-63948"/>
                  <a:pt x="1683390" y="14322"/>
                  <a:pt x="1885208" y="0"/>
                </a:cubicBezTo>
                <a:cubicBezTo>
                  <a:pt x="2067588" y="-17661"/>
                  <a:pt x="2198963" y="-1997"/>
                  <a:pt x="2347805" y="0"/>
                </a:cubicBezTo>
                <a:cubicBezTo>
                  <a:pt x="2528306" y="30562"/>
                  <a:pt x="2769394" y="35123"/>
                  <a:pt x="2914860" y="0"/>
                </a:cubicBezTo>
                <a:cubicBezTo>
                  <a:pt x="3008611" y="-89477"/>
                  <a:pt x="3303052" y="59570"/>
                  <a:pt x="3481915" y="0"/>
                </a:cubicBezTo>
                <a:cubicBezTo>
                  <a:pt x="3514528" y="349145"/>
                  <a:pt x="3499284" y="532935"/>
                  <a:pt x="3481915" y="717735"/>
                </a:cubicBezTo>
                <a:cubicBezTo>
                  <a:pt x="3459760" y="919349"/>
                  <a:pt x="3473538" y="1156860"/>
                  <a:pt x="3481915" y="1354217"/>
                </a:cubicBezTo>
                <a:cubicBezTo>
                  <a:pt x="3492513" y="1576311"/>
                  <a:pt x="3478601" y="1718939"/>
                  <a:pt x="3481915" y="2031325"/>
                </a:cubicBezTo>
                <a:cubicBezTo>
                  <a:pt x="3355025" y="2075889"/>
                  <a:pt x="3216890" y="2007717"/>
                  <a:pt x="2984498" y="2031325"/>
                </a:cubicBezTo>
                <a:cubicBezTo>
                  <a:pt x="2811347" y="2022458"/>
                  <a:pt x="2718009" y="1980893"/>
                  <a:pt x="2521901" y="2031325"/>
                </a:cubicBezTo>
                <a:cubicBezTo>
                  <a:pt x="2325632" y="2067428"/>
                  <a:pt x="2230041" y="2023123"/>
                  <a:pt x="1954846" y="2031325"/>
                </a:cubicBezTo>
                <a:cubicBezTo>
                  <a:pt x="1679528" y="2053242"/>
                  <a:pt x="1509719" y="1976715"/>
                  <a:pt x="1387791" y="2031325"/>
                </a:cubicBezTo>
                <a:cubicBezTo>
                  <a:pt x="1274072" y="2109008"/>
                  <a:pt x="1104214" y="1974936"/>
                  <a:pt x="960013" y="2031325"/>
                </a:cubicBezTo>
                <a:cubicBezTo>
                  <a:pt x="874388" y="2111630"/>
                  <a:pt x="707966" y="2008485"/>
                  <a:pt x="462597" y="2031325"/>
                </a:cubicBezTo>
                <a:cubicBezTo>
                  <a:pt x="309649" y="2088243"/>
                  <a:pt x="211678" y="1980583"/>
                  <a:pt x="0" y="2031325"/>
                </a:cubicBezTo>
                <a:cubicBezTo>
                  <a:pt x="-26453" y="1929368"/>
                  <a:pt x="103124" y="1473019"/>
                  <a:pt x="0" y="1354217"/>
                </a:cubicBezTo>
                <a:cubicBezTo>
                  <a:pt x="-46711" y="1204564"/>
                  <a:pt x="16532" y="856889"/>
                  <a:pt x="0" y="717735"/>
                </a:cubicBezTo>
                <a:cubicBezTo>
                  <a:pt x="-65294" y="572920"/>
                  <a:pt x="27610" y="392394"/>
                  <a:pt x="0" y="0"/>
                </a:cubicBezTo>
                <a:close/>
              </a:path>
              <a:path extrusionOk="0" fill="none" h="2031325" w="3481915">
                <a:moveTo>
                  <a:pt x="0" y="0"/>
                </a:moveTo>
                <a:cubicBezTo>
                  <a:pt x="126695" y="-70704"/>
                  <a:pt x="273063" y="39632"/>
                  <a:pt x="462597" y="0"/>
                </a:cubicBezTo>
                <a:cubicBezTo>
                  <a:pt x="610760" y="-43013"/>
                  <a:pt x="803804" y="35727"/>
                  <a:pt x="890374" y="0"/>
                </a:cubicBezTo>
                <a:cubicBezTo>
                  <a:pt x="965601" y="2604"/>
                  <a:pt x="1264027" y="24937"/>
                  <a:pt x="1422610" y="0"/>
                </a:cubicBezTo>
                <a:cubicBezTo>
                  <a:pt x="1592583" y="-21478"/>
                  <a:pt x="1816508" y="49399"/>
                  <a:pt x="1920027" y="0"/>
                </a:cubicBezTo>
                <a:cubicBezTo>
                  <a:pt x="2047476" y="-63509"/>
                  <a:pt x="2190298" y="3623"/>
                  <a:pt x="2417444" y="0"/>
                </a:cubicBezTo>
                <a:cubicBezTo>
                  <a:pt x="2630709" y="11206"/>
                  <a:pt x="2743910" y="114136"/>
                  <a:pt x="2984498" y="0"/>
                </a:cubicBezTo>
                <a:cubicBezTo>
                  <a:pt x="3235986" y="-75343"/>
                  <a:pt x="3336956" y="91386"/>
                  <a:pt x="3481915" y="0"/>
                </a:cubicBezTo>
                <a:cubicBezTo>
                  <a:pt x="3529536" y="151337"/>
                  <a:pt x="3447091" y="401946"/>
                  <a:pt x="3481915" y="616169"/>
                </a:cubicBezTo>
                <a:cubicBezTo>
                  <a:pt x="3520404" y="792412"/>
                  <a:pt x="3445401" y="1143117"/>
                  <a:pt x="3481915" y="1313589"/>
                </a:cubicBezTo>
                <a:cubicBezTo>
                  <a:pt x="3531596" y="1489141"/>
                  <a:pt x="3416191" y="1757241"/>
                  <a:pt x="3481915" y="2031325"/>
                </a:cubicBezTo>
                <a:cubicBezTo>
                  <a:pt x="3219276" y="2072140"/>
                  <a:pt x="3146882" y="2016714"/>
                  <a:pt x="2949679" y="2031325"/>
                </a:cubicBezTo>
                <a:cubicBezTo>
                  <a:pt x="2774163" y="2076110"/>
                  <a:pt x="2501941" y="2022396"/>
                  <a:pt x="2417444" y="2031325"/>
                </a:cubicBezTo>
                <a:cubicBezTo>
                  <a:pt x="2291874" y="2073309"/>
                  <a:pt x="1965320" y="1993552"/>
                  <a:pt x="1850388" y="2031325"/>
                </a:cubicBezTo>
                <a:cubicBezTo>
                  <a:pt x="1639313" y="2028970"/>
                  <a:pt x="1509761" y="1959315"/>
                  <a:pt x="1387791" y="2031325"/>
                </a:cubicBezTo>
                <a:cubicBezTo>
                  <a:pt x="1227828" y="2045631"/>
                  <a:pt x="949598" y="2018530"/>
                  <a:pt x="820737" y="2031325"/>
                </a:cubicBezTo>
                <a:cubicBezTo>
                  <a:pt x="661643" y="2102457"/>
                  <a:pt x="336672" y="2045665"/>
                  <a:pt x="0" y="2031325"/>
                </a:cubicBezTo>
                <a:cubicBezTo>
                  <a:pt x="-20197" y="1771815"/>
                  <a:pt x="103832" y="1580774"/>
                  <a:pt x="0" y="1415155"/>
                </a:cubicBezTo>
                <a:cubicBezTo>
                  <a:pt x="-44564" y="1265330"/>
                  <a:pt x="7767" y="863735"/>
                  <a:pt x="0" y="717735"/>
                </a:cubicBezTo>
                <a:cubicBezTo>
                  <a:pt x="-30231" y="576716"/>
                  <a:pt x="17047" y="144459"/>
                  <a:pt x="0" y="0"/>
                </a:cubicBezTo>
                <a:close/>
              </a:path>
              <a:path extrusionOk="0" fill="none" h="2031325" w="3481915">
                <a:moveTo>
                  <a:pt x="0" y="0"/>
                </a:moveTo>
                <a:cubicBezTo>
                  <a:pt x="145592" y="-23469"/>
                  <a:pt x="292998" y="38310"/>
                  <a:pt x="462597" y="0"/>
                </a:cubicBezTo>
                <a:cubicBezTo>
                  <a:pt x="597606" y="-55598"/>
                  <a:pt x="785140" y="58067"/>
                  <a:pt x="890374" y="0"/>
                </a:cubicBezTo>
                <a:cubicBezTo>
                  <a:pt x="966854" y="-37851"/>
                  <a:pt x="1226486" y="-13260"/>
                  <a:pt x="1422610" y="0"/>
                </a:cubicBezTo>
                <a:cubicBezTo>
                  <a:pt x="1637493" y="-45378"/>
                  <a:pt x="1809724" y="28041"/>
                  <a:pt x="1920027" y="0"/>
                </a:cubicBezTo>
                <a:cubicBezTo>
                  <a:pt x="2056242" y="-31299"/>
                  <a:pt x="2169116" y="52080"/>
                  <a:pt x="2417444" y="0"/>
                </a:cubicBezTo>
                <a:cubicBezTo>
                  <a:pt x="2636966" y="21586"/>
                  <a:pt x="2763190" y="49387"/>
                  <a:pt x="2984498" y="0"/>
                </a:cubicBezTo>
                <a:cubicBezTo>
                  <a:pt x="3262814" y="-111170"/>
                  <a:pt x="3331354" y="83500"/>
                  <a:pt x="3481915" y="0"/>
                </a:cubicBezTo>
                <a:cubicBezTo>
                  <a:pt x="3443757" y="175912"/>
                  <a:pt x="3459319" y="396877"/>
                  <a:pt x="3481915" y="616169"/>
                </a:cubicBezTo>
                <a:cubicBezTo>
                  <a:pt x="3463236" y="846644"/>
                  <a:pt x="3453364" y="1176654"/>
                  <a:pt x="3481915" y="1313589"/>
                </a:cubicBezTo>
                <a:cubicBezTo>
                  <a:pt x="3664259" y="1492929"/>
                  <a:pt x="3412093" y="1773748"/>
                  <a:pt x="3481915" y="2031325"/>
                </a:cubicBezTo>
                <a:cubicBezTo>
                  <a:pt x="3251363" y="2042499"/>
                  <a:pt x="3133840" y="2000472"/>
                  <a:pt x="2949679" y="2031325"/>
                </a:cubicBezTo>
                <a:cubicBezTo>
                  <a:pt x="2761713" y="2070647"/>
                  <a:pt x="2554446" y="2054094"/>
                  <a:pt x="2417444" y="2031325"/>
                </a:cubicBezTo>
                <a:cubicBezTo>
                  <a:pt x="2328962" y="2061289"/>
                  <a:pt x="1994386" y="2058802"/>
                  <a:pt x="1850388" y="2031325"/>
                </a:cubicBezTo>
                <a:cubicBezTo>
                  <a:pt x="1698402" y="2060977"/>
                  <a:pt x="1530168" y="1961582"/>
                  <a:pt x="1387791" y="2031325"/>
                </a:cubicBezTo>
                <a:cubicBezTo>
                  <a:pt x="1220380" y="2119850"/>
                  <a:pt x="943040" y="2007332"/>
                  <a:pt x="820737" y="2031325"/>
                </a:cubicBezTo>
                <a:cubicBezTo>
                  <a:pt x="762452" y="2020495"/>
                  <a:pt x="305654" y="1996094"/>
                  <a:pt x="0" y="2031325"/>
                </a:cubicBezTo>
                <a:cubicBezTo>
                  <a:pt x="-80722" y="1751056"/>
                  <a:pt x="7694" y="1613140"/>
                  <a:pt x="0" y="1415155"/>
                </a:cubicBezTo>
                <a:cubicBezTo>
                  <a:pt x="-85341" y="1250376"/>
                  <a:pt x="45213" y="857642"/>
                  <a:pt x="0" y="717735"/>
                </a:cubicBezTo>
                <a:cubicBezTo>
                  <a:pt x="-10482" y="628089"/>
                  <a:pt x="49047" y="230238"/>
                  <a:pt x="0" y="0"/>
                </a:cubicBezTo>
                <a:close/>
              </a:path>
            </a:pathLst>
          </a:custGeom>
          <a:solidFill>
            <a:srgbClr val="8DA9DB">
              <a:alpha val="14901"/>
            </a:srgbClr>
          </a:solidFill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2: Electrical and Firmware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IPG and controller PCBA: pulse generation, sensing, power management, Bluetooth communications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IPG and controller firmware</a:t>
            </a:r>
            <a:endParaRPr/>
          </a:p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7"/>
          <p:cNvSpPr/>
          <p:nvPr/>
        </p:nvSpPr>
        <p:spPr>
          <a:xfrm>
            <a:off x="8415867" y="4900645"/>
            <a:ext cx="3639775" cy="1477328"/>
          </a:xfrm>
          <a:custGeom>
            <a:rect b="b" l="l" r="r" t="t"/>
            <a:pathLst>
              <a:path extrusionOk="0" fill="none" h="1477328" w="3639775">
                <a:moveTo>
                  <a:pt x="0" y="0"/>
                </a:moveTo>
                <a:cubicBezTo>
                  <a:pt x="202938" y="-54877"/>
                  <a:pt x="379904" y="47165"/>
                  <a:pt x="483570" y="0"/>
                </a:cubicBezTo>
                <a:cubicBezTo>
                  <a:pt x="587236" y="-47165"/>
                  <a:pt x="888688" y="63257"/>
                  <a:pt x="1076333" y="0"/>
                </a:cubicBezTo>
                <a:cubicBezTo>
                  <a:pt x="1263978" y="-63257"/>
                  <a:pt x="1396369" y="9534"/>
                  <a:pt x="1559904" y="0"/>
                </a:cubicBezTo>
                <a:cubicBezTo>
                  <a:pt x="1723439" y="-9534"/>
                  <a:pt x="1941028" y="57563"/>
                  <a:pt x="2079871" y="0"/>
                </a:cubicBezTo>
                <a:cubicBezTo>
                  <a:pt x="2218714" y="-57563"/>
                  <a:pt x="2512634" y="1087"/>
                  <a:pt x="2672635" y="0"/>
                </a:cubicBezTo>
                <a:cubicBezTo>
                  <a:pt x="2832636" y="-1087"/>
                  <a:pt x="3012618" y="33510"/>
                  <a:pt x="3156205" y="0"/>
                </a:cubicBezTo>
                <a:cubicBezTo>
                  <a:pt x="3299792" y="-33510"/>
                  <a:pt x="3419873" y="27624"/>
                  <a:pt x="3639775" y="0"/>
                </a:cubicBezTo>
                <a:cubicBezTo>
                  <a:pt x="3653791" y="195942"/>
                  <a:pt x="3597164" y="287126"/>
                  <a:pt x="3639775" y="492443"/>
                </a:cubicBezTo>
                <a:cubicBezTo>
                  <a:pt x="3682386" y="697760"/>
                  <a:pt x="3585755" y="878809"/>
                  <a:pt x="3639775" y="999659"/>
                </a:cubicBezTo>
                <a:cubicBezTo>
                  <a:pt x="3693795" y="1120509"/>
                  <a:pt x="3594651" y="1332916"/>
                  <a:pt x="3639775" y="1477328"/>
                </a:cubicBezTo>
                <a:cubicBezTo>
                  <a:pt x="3428887" y="1478418"/>
                  <a:pt x="3333225" y="1463271"/>
                  <a:pt x="3156205" y="1477328"/>
                </a:cubicBezTo>
                <a:cubicBezTo>
                  <a:pt x="2979185" y="1491385"/>
                  <a:pt x="2787941" y="1438413"/>
                  <a:pt x="2672635" y="1477328"/>
                </a:cubicBezTo>
                <a:cubicBezTo>
                  <a:pt x="2557329" y="1516243"/>
                  <a:pt x="2357125" y="1439634"/>
                  <a:pt x="2116269" y="1477328"/>
                </a:cubicBezTo>
                <a:cubicBezTo>
                  <a:pt x="1875413" y="1515022"/>
                  <a:pt x="1830997" y="1464075"/>
                  <a:pt x="1669097" y="1477328"/>
                </a:cubicBezTo>
                <a:cubicBezTo>
                  <a:pt x="1507197" y="1490581"/>
                  <a:pt x="1413637" y="1430414"/>
                  <a:pt x="1185527" y="1477328"/>
                </a:cubicBezTo>
                <a:cubicBezTo>
                  <a:pt x="957417" y="1524242"/>
                  <a:pt x="816935" y="1431912"/>
                  <a:pt x="665559" y="1477328"/>
                </a:cubicBezTo>
                <a:cubicBezTo>
                  <a:pt x="514183" y="1522744"/>
                  <a:pt x="258300" y="1475266"/>
                  <a:pt x="0" y="1477328"/>
                </a:cubicBezTo>
                <a:cubicBezTo>
                  <a:pt x="-9482" y="1327867"/>
                  <a:pt x="16103" y="1215623"/>
                  <a:pt x="0" y="1029205"/>
                </a:cubicBezTo>
                <a:cubicBezTo>
                  <a:pt x="-16103" y="842787"/>
                  <a:pt x="51854" y="730101"/>
                  <a:pt x="0" y="566309"/>
                </a:cubicBezTo>
                <a:cubicBezTo>
                  <a:pt x="-51854" y="402517"/>
                  <a:pt x="3383" y="202149"/>
                  <a:pt x="0" y="0"/>
                </a:cubicBezTo>
                <a:close/>
              </a:path>
              <a:path extrusionOk="0" h="1477328" w="3639775">
                <a:moveTo>
                  <a:pt x="0" y="0"/>
                </a:moveTo>
                <a:cubicBezTo>
                  <a:pt x="139201" y="-14651"/>
                  <a:pt x="376185" y="7894"/>
                  <a:pt x="519968" y="0"/>
                </a:cubicBezTo>
                <a:cubicBezTo>
                  <a:pt x="663751" y="-7894"/>
                  <a:pt x="823749" y="3558"/>
                  <a:pt x="967140" y="0"/>
                </a:cubicBezTo>
                <a:cubicBezTo>
                  <a:pt x="1110531" y="-3558"/>
                  <a:pt x="1332967" y="19731"/>
                  <a:pt x="1487108" y="0"/>
                </a:cubicBezTo>
                <a:cubicBezTo>
                  <a:pt x="1641249" y="-19731"/>
                  <a:pt x="1831666" y="23852"/>
                  <a:pt x="1934280" y="0"/>
                </a:cubicBezTo>
                <a:cubicBezTo>
                  <a:pt x="2036894" y="-23852"/>
                  <a:pt x="2248762" y="44222"/>
                  <a:pt x="2345055" y="0"/>
                </a:cubicBezTo>
                <a:cubicBezTo>
                  <a:pt x="2441349" y="-44222"/>
                  <a:pt x="2672058" y="14213"/>
                  <a:pt x="2755830" y="0"/>
                </a:cubicBezTo>
                <a:cubicBezTo>
                  <a:pt x="2839603" y="-14213"/>
                  <a:pt x="2996605" y="47644"/>
                  <a:pt x="3166604" y="0"/>
                </a:cubicBezTo>
                <a:cubicBezTo>
                  <a:pt x="3336603" y="-47644"/>
                  <a:pt x="3416650" y="38125"/>
                  <a:pt x="3639775" y="0"/>
                </a:cubicBezTo>
                <a:cubicBezTo>
                  <a:pt x="3662740" y="118827"/>
                  <a:pt x="3599604" y="293712"/>
                  <a:pt x="3639775" y="477669"/>
                </a:cubicBezTo>
                <a:cubicBezTo>
                  <a:pt x="3679946" y="661626"/>
                  <a:pt x="3636490" y="803212"/>
                  <a:pt x="3639775" y="984885"/>
                </a:cubicBezTo>
                <a:cubicBezTo>
                  <a:pt x="3643060" y="1166558"/>
                  <a:pt x="3588055" y="1273835"/>
                  <a:pt x="3639775" y="1477328"/>
                </a:cubicBezTo>
                <a:cubicBezTo>
                  <a:pt x="3466164" y="1486697"/>
                  <a:pt x="3178360" y="1454495"/>
                  <a:pt x="3047012" y="1477328"/>
                </a:cubicBezTo>
                <a:cubicBezTo>
                  <a:pt x="2915664" y="1500161"/>
                  <a:pt x="2683637" y="1433210"/>
                  <a:pt x="2527044" y="1477328"/>
                </a:cubicBezTo>
                <a:cubicBezTo>
                  <a:pt x="2370451" y="1521446"/>
                  <a:pt x="2300165" y="1451304"/>
                  <a:pt x="2116269" y="1477328"/>
                </a:cubicBezTo>
                <a:cubicBezTo>
                  <a:pt x="1932373" y="1503352"/>
                  <a:pt x="1848067" y="1475409"/>
                  <a:pt x="1705495" y="1477328"/>
                </a:cubicBezTo>
                <a:cubicBezTo>
                  <a:pt x="1562923" y="1479247"/>
                  <a:pt x="1421994" y="1430854"/>
                  <a:pt x="1294720" y="1477328"/>
                </a:cubicBezTo>
                <a:cubicBezTo>
                  <a:pt x="1167446" y="1523802"/>
                  <a:pt x="999701" y="1421924"/>
                  <a:pt x="811150" y="1477328"/>
                </a:cubicBezTo>
                <a:cubicBezTo>
                  <a:pt x="622599" y="1532732"/>
                  <a:pt x="385816" y="1410447"/>
                  <a:pt x="0" y="1477328"/>
                </a:cubicBezTo>
                <a:cubicBezTo>
                  <a:pt x="-33809" y="1354436"/>
                  <a:pt x="2153" y="1123645"/>
                  <a:pt x="0" y="1029205"/>
                </a:cubicBezTo>
                <a:cubicBezTo>
                  <a:pt x="-2153" y="934765"/>
                  <a:pt x="27828" y="714957"/>
                  <a:pt x="0" y="507216"/>
                </a:cubicBezTo>
                <a:cubicBezTo>
                  <a:pt x="-27828" y="299475"/>
                  <a:pt x="10078" y="212186"/>
                  <a:pt x="0" y="0"/>
                </a:cubicBezTo>
                <a:close/>
              </a:path>
            </a:pathLst>
          </a:custGeom>
          <a:solidFill>
            <a:srgbClr val="8DA9DB">
              <a:alpha val="14901"/>
            </a:srgbClr>
          </a:solidFill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5: Organ sensing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Mechanical and temperature sensing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pH, acetylcholine, and catecholamine sensing </a:t>
            </a:r>
            <a:endParaRPr/>
          </a:p>
        </p:txBody>
      </p:sp>
      <p:grpSp>
        <p:nvGrpSpPr>
          <p:cNvPr id="240" name="Google Shape;240;p7"/>
          <p:cNvGrpSpPr/>
          <p:nvPr/>
        </p:nvGrpSpPr>
        <p:grpSpPr>
          <a:xfrm>
            <a:off x="2942486" y="1505382"/>
            <a:ext cx="5596973" cy="4409840"/>
            <a:chOff x="5773279" y="1359051"/>
            <a:chExt cx="5391708" cy="4248113"/>
          </a:xfrm>
        </p:grpSpPr>
        <p:pic>
          <p:nvPicPr>
            <p:cNvPr descr="Diagram&#10;&#10;Description automatically generated" id="241" name="Google Shape;241;p7"/>
            <p:cNvPicPr preferRelativeResize="0"/>
            <p:nvPr/>
          </p:nvPicPr>
          <p:blipFill rotWithShape="1">
            <a:blip r:embed="rId3">
              <a:alphaModFix/>
            </a:blip>
            <a:srcRect b="0" l="32198" r="0" t="0"/>
            <a:stretch/>
          </p:blipFill>
          <p:spPr>
            <a:xfrm>
              <a:off x="7679267" y="1955145"/>
              <a:ext cx="3485720" cy="36520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iagram&#10;&#10;Description automatically generated" id="242" name="Google Shape;242;p7"/>
            <p:cNvPicPr preferRelativeResize="0"/>
            <p:nvPr/>
          </p:nvPicPr>
          <p:blipFill rotWithShape="1">
            <a:blip r:embed="rId3">
              <a:alphaModFix/>
            </a:blip>
            <a:srcRect b="42255" l="0" r="66699" t="0"/>
            <a:stretch/>
          </p:blipFill>
          <p:spPr>
            <a:xfrm rot="2081410">
              <a:off x="6221230" y="1658811"/>
              <a:ext cx="1712038" cy="210885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3" name="Google Shape;243;p7"/>
          <p:cNvSpPr/>
          <p:nvPr/>
        </p:nvSpPr>
        <p:spPr>
          <a:xfrm>
            <a:off x="8415868" y="1505382"/>
            <a:ext cx="3567585" cy="1979163"/>
          </a:xfrm>
          <a:custGeom>
            <a:rect b="b" l="l" r="r" t="t"/>
            <a:pathLst>
              <a:path extrusionOk="0" fill="none" h="1754326" w="3481915">
                <a:moveTo>
                  <a:pt x="0" y="0"/>
                </a:moveTo>
                <a:cubicBezTo>
                  <a:pt x="268441" y="11665"/>
                  <a:pt x="393033" y="-29187"/>
                  <a:pt x="567054" y="0"/>
                </a:cubicBezTo>
                <a:cubicBezTo>
                  <a:pt x="743267" y="7122"/>
                  <a:pt x="927943" y="-2633"/>
                  <a:pt x="1099290" y="0"/>
                </a:cubicBezTo>
                <a:cubicBezTo>
                  <a:pt x="1275657" y="-16654"/>
                  <a:pt x="1483983" y="45950"/>
                  <a:pt x="1596706" y="0"/>
                </a:cubicBezTo>
                <a:cubicBezTo>
                  <a:pt x="1692246" y="-639"/>
                  <a:pt x="1852716" y="-32580"/>
                  <a:pt x="2094123" y="0"/>
                </a:cubicBezTo>
                <a:cubicBezTo>
                  <a:pt x="2323365" y="-13473"/>
                  <a:pt x="2422960" y="43393"/>
                  <a:pt x="2661177" y="0"/>
                </a:cubicBezTo>
                <a:cubicBezTo>
                  <a:pt x="2862115" y="-71134"/>
                  <a:pt x="3241294" y="-42867"/>
                  <a:pt x="3481915" y="0"/>
                </a:cubicBezTo>
                <a:cubicBezTo>
                  <a:pt x="3485953" y="160830"/>
                  <a:pt x="3474775" y="314350"/>
                  <a:pt x="3481915" y="385952"/>
                </a:cubicBezTo>
                <a:cubicBezTo>
                  <a:pt x="3513875" y="472274"/>
                  <a:pt x="3442005" y="678797"/>
                  <a:pt x="3481915" y="842076"/>
                </a:cubicBezTo>
                <a:cubicBezTo>
                  <a:pt x="3525097" y="1049027"/>
                  <a:pt x="3444447" y="1088027"/>
                  <a:pt x="3481915" y="1228028"/>
                </a:cubicBezTo>
                <a:cubicBezTo>
                  <a:pt x="3524276" y="1362465"/>
                  <a:pt x="3477166" y="1576190"/>
                  <a:pt x="3481915" y="1754326"/>
                </a:cubicBezTo>
                <a:cubicBezTo>
                  <a:pt x="3350015" y="1819100"/>
                  <a:pt x="3144939" y="1723967"/>
                  <a:pt x="3054137" y="1754326"/>
                </a:cubicBezTo>
                <a:cubicBezTo>
                  <a:pt x="2990516" y="1817199"/>
                  <a:pt x="2620337" y="1713552"/>
                  <a:pt x="2487081" y="1754326"/>
                </a:cubicBezTo>
                <a:cubicBezTo>
                  <a:pt x="2318359" y="1777915"/>
                  <a:pt x="2200159" y="1734864"/>
                  <a:pt x="2024484" y="1754326"/>
                </a:cubicBezTo>
                <a:cubicBezTo>
                  <a:pt x="1902205" y="1768552"/>
                  <a:pt x="1597611" y="1718764"/>
                  <a:pt x="1457430" y="1754326"/>
                </a:cubicBezTo>
                <a:cubicBezTo>
                  <a:pt x="1299039" y="1793026"/>
                  <a:pt x="1128994" y="1747252"/>
                  <a:pt x="1029651" y="1754326"/>
                </a:cubicBezTo>
                <a:cubicBezTo>
                  <a:pt x="911870" y="1752998"/>
                  <a:pt x="838880" y="1731248"/>
                  <a:pt x="636693" y="1754326"/>
                </a:cubicBezTo>
                <a:cubicBezTo>
                  <a:pt x="455573" y="1772025"/>
                  <a:pt x="263983" y="1731302"/>
                  <a:pt x="0" y="1754326"/>
                </a:cubicBezTo>
                <a:cubicBezTo>
                  <a:pt x="-56331" y="1553746"/>
                  <a:pt x="17865" y="1389707"/>
                  <a:pt x="0" y="1298201"/>
                </a:cubicBezTo>
                <a:cubicBezTo>
                  <a:pt x="-16805" y="1173424"/>
                  <a:pt x="57081" y="1027859"/>
                  <a:pt x="0" y="912249"/>
                </a:cubicBezTo>
                <a:cubicBezTo>
                  <a:pt x="-83671" y="774179"/>
                  <a:pt x="28975" y="570701"/>
                  <a:pt x="0" y="438581"/>
                </a:cubicBezTo>
                <a:cubicBezTo>
                  <a:pt x="9495" y="258579"/>
                  <a:pt x="55508" y="180639"/>
                  <a:pt x="0" y="0"/>
                </a:cubicBezTo>
                <a:close/>
              </a:path>
              <a:path extrusionOk="0" h="1754326" w="3481915">
                <a:moveTo>
                  <a:pt x="0" y="0"/>
                </a:moveTo>
                <a:cubicBezTo>
                  <a:pt x="222036" y="-58814"/>
                  <a:pt x="302996" y="-21787"/>
                  <a:pt x="462597" y="0"/>
                </a:cubicBezTo>
                <a:cubicBezTo>
                  <a:pt x="624777" y="17196"/>
                  <a:pt x="771147" y="36555"/>
                  <a:pt x="855556" y="0"/>
                </a:cubicBezTo>
                <a:cubicBezTo>
                  <a:pt x="973545" y="-10204"/>
                  <a:pt x="1242884" y="62338"/>
                  <a:pt x="1422610" y="0"/>
                </a:cubicBezTo>
                <a:cubicBezTo>
                  <a:pt x="1553644" y="-46957"/>
                  <a:pt x="1701488" y="-25075"/>
                  <a:pt x="1885208" y="0"/>
                </a:cubicBezTo>
                <a:cubicBezTo>
                  <a:pt x="2054083" y="-5632"/>
                  <a:pt x="2182930" y="19096"/>
                  <a:pt x="2347805" y="0"/>
                </a:cubicBezTo>
                <a:cubicBezTo>
                  <a:pt x="2485865" y="-24165"/>
                  <a:pt x="2829360" y="54374"/>
                  <a:pt x="2914860" y="0"/>
                </a:cubicBezTo>
                <a:cubicBezTo>
                  <a:pt x="2993658" y="-55161"/>
                  <a:pt x="3313171" y="66988"/>
                  <a:pt x="3481915" y="0"/>
                </a:cubicBezTo>
                <a:cubicBezTo>
                  <a:pt x="3509703" y="115843"/>
                  <a:pt x="3449955" y="215965"/>
                  <a:pt x="3481915" y="473668"/>
                </a:cubicBezTo>
                <a:cubicBezTo>
                  <a:pt x="3514540" y="701261"/>
                  <a:pt x="3454979" y="775321"/>
                  <a:pt x="3481915" y="877163"/>
                </a:cubicBezTo>
                <a:cubicBezTo>
                  <a:pt x="3484686" y="1002343"/>
                  <a:pt x="3444184" y="1177201"/>
                  <a:pt x="3481915" y="1280657"/>
                </a:cubicBezTo>
                <a:cubicBezTo>
                  <a:pt x="3522159" y="1420268"/>
                  <a:pt x="3454375" y="1521440"/>
                  <a:pt x="3481915" y="1754326"/>
                </a:cubicBezTo>
                <a:cubicBezTo>
                  <a:pt x="3252688" y="1780630"/>
                  <a:pt x="3125116" y="1674390"/>
                  <a:pt x="2949679" y="1754326"/>
                </a:cubicBezTo>
                <a:cubicBezTo>
                  <a:pt x="2813305" y="1796811"/>
                  <a:pt x="2678049" y="1708512"/>
                  <a:pt x="2382624" y="1754326"/>
                </a:cubicBezTo>
                <a:cubicBezTo>
                  <a:pt x="2109073" y="1805828"/>
                  <a:pt x="2095892" y="1698208"/>
                  <a:pt x="1815570" y="1754326"/>
                </a:cubicBezTo>
                <a:cubicBezTo>
                  <a:pt x="1557071" y="1808959"/>
                  <a:pt x="1499231" y="1680996"/>
                  <a:pt x="1387791" y="1754326"/>
                </a:cubicBezTo>
                <a:cubicBezTo>
                  <a:pt x="1269104" y="1798828"/>
                  <a:pt x="1126991" y="1764160"/>
                  <a:pt x="890374" y="1754326"/>
                </a:cubicBezTo>
                <a:cubicBezTo>
                  <a:pt x="677681" y="1811310"/>
                  <a:pt x="461390" y="1702200"/>
                  <a:pt x="0" y="1754326"/>
                </a:cubicBezTo>
                <a:cubicBezTo>
                  <a:pt x="-10995" y="1546809"/>
                  <a:pt x="62737" y="1520047"/>
                  <a:pt x="0" y="1315744"/>
                </a:cubicBezTo>
                <a:cubicBezTo>
                  <a:pt x="-43803" y="1111299"/>
                  <a:pt x="61604" y="1037458"/>
                  <a:pt x="0" y="912249"/>
                </a:cubicBezTo>
                <a:cubicBezTo>
                  <a:pt x="-48486" y="785300"/>
                  <a:pt x="38061" y="713541"/>
                  <a:pt x="0" y="508754"/>
                </a:cubicBezTo>
                <a:cubicBezTo>
                  <a:pt x="-51879" y="318223"/>
                  <a:pt x="68408" y="235823"/>
                  <a:pt x="0" y="0"/>
                </a:cubicBezTo>
                <a:close/>
              </a:path>
              <a:path extrusionOk="0" fill="none" h="1754326" w="3481915">
                <a:moveTo>
                  <a:pt x="0" y="0"/>
                </a:moveTo>
                <a:cubicBezTo>
                  <a:pt x="256441" y="-25061"/>
                  <a:pt x="409602" y="2803"/>
                  <a:pt x="567054" y="0"/>
                </a:cubicBezTo>
                <a:cubicBezTo>
                  <a:pt x="753289" y="6699"/>
                  <a:pt x="884303" y="21942"/>
                  <a:pt x="1099290" y="0"/>
                </a:cubicBezTo>
                <a:cubicBezTo>
                  <a:pt x="1261968" y="-13144"/>
                  <a:pt x="1480909" y="78071"/>
                  <a:pt x="1596706" y="0"/>
                </a:cubicBezTo>
                <a:cubicBezTo>
                  <a:pt x="1688519" y="-55207"/>
                  <a:pt x="1899057" y="27362"/>
                  <a:pt x="2094123" y="0"/>
                </a:cubicBezTo>
                <a:cubicBezTo>
                  <a:pt x="2330453" y="-10906"/>
                  <a:pt x="2426712" y="33630"/>
                  <a:pt x="2661177" y="0"/>
                </a:cubicBezTo>
                <a:cubicBezTo>
                  <a:pt x="2895096" y="-56040"/>
                  <a:pt x="3167728" y="28433"/>
                  <a:pt x="3481915" y="0"/>
                </a:cubicBezTo>
                <a:cubicBezTo>
                  <a:pt x="3509328" y="143459"/>
                  <a:pt x="3465753" y="299193"/>
                  <a:pt x="3481915" y="385952"/>
                </a:cubicBezTo>
                <a:cubicBezTo>
                  <a:pt x="3533601" y="497016"/>
                  <a:pt x="3491592" y="648478"/>
                  <a:pt x="3481915" y="842076"/>
                </a:cubicBezTo>
                <a:cubicBezTo>
                  <a:pt x="3493197" y="1042131"/>
                  <a:pt x="3462804" y="1107368"/>
                  <a:pt x="3481915" y="1228028"/>
                </a:cubicBezTo>
                <a:cubicBezTo>
                  <a:pt x="3532335" y="1384172"/>
                  <a:pt x="3467499" y="1618227"/>
                  <a:pt x="3481915" y="1754326"/>
                </a:cubicBezTo>
                <a:cubicBezTo>
                  <a:pt x="3335008" y="1807615"/>
                  <a:pt x="3151209" y="1726933"/>
                  <a:pt x="3054137" y="1754326"/>
                </a:cubicBezTo>
                <a:cubicBezTo>
                  <a:pt x="2990355" y="1773861"/>
                  <a:pt x="2647856" y="1719948"/>
                  <a:pt x="2487081" y="1754326"/>
                </a:cubicBezTo>
                <a:cubicBezTo>
                  <a:pt x="2327386" y="1765678"/>
                  <a:pt x="2140910" y="1712638"/>
                  <a:pt x="2024484" y="1754326"/>
                </a:cubicBezTo>
                <a:cubicBezTo>
                  <a:pt x="1881187" y="1782235"/>
                  <a:pt x="1585305" y="1693082"/>
                  <a:pt x="1457430" y="1754326"/>
                </a:cubicBezTo>
                <a:cubicBezTo>
                  <a:pt x="1316556" y="1763038"/>
                  <a:pt x="1102850" y="1748241"/>
                  <a:pt x="1029651" y="1754326"/>
                </a:cubicBezTo>
                <a:cubicBezTo>
                  <a:pt x="919491" y="1796120"/>
                  <a:pt x="832204" y="1750985"/>
                  <a:pt x="636693" y="1754326"/>
                </a:cubicBezTo>
                <a:cubicBezTo>
                  <a:pt x="446994" y="1787573"/>
                  <a:pt x="270147" y="1723394"/>
                  <a:pt x="0" y="1754326"/>
                </a:cubicBezTo>
                <a:cubicBezTo>
                  <a:pt x="-59798" y="1562128"/>
                  <a:pt x="8965" y="1407634"/>
                  <a:pt x="0" y="1298201"/>
                </a:cubicBezTo>
                <a:cubicBezTo>
                  <a:pt x="-6347" y="1213083"/>
                  <a:pt x="22687" y="1066702"/>
                  <a:pt x="0" y="912249"/>
                </a:cubicBezTo>
                <a:cubicBezTo>
                  <a:pt x="-39950" y="722217"/>
                  <a:pt x="-36650" y="603886"/>
                  <a:pt x="0" y="438581"/>
                </a:cubicBezTo>
                <a:cubicBezTo>
                  <a:pt x="8725" y="283625"/>
                  <a:pt x="33035" y="210243"/>
                  <a:pt x="0" y="0"/>
                </a:cubicBezTo>
                <a:close/>
              </a:path>
            </a:pathLst>
          </a:custGeom>
          <a:solidFill>
            <a:srgbClr val="8DA9DB">
              <a:alpha val="14901"/>
            </a:srgbClr>
          </a:solidFill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3: Assortment of electrodes and leads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Cuff &gt; 1mm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Sacral nerve stim electrode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Electrocardiographic, electromyographic, motion sensing leads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7"/>
          <p:cNvSpPr/>
          <p:nvPr/>
        </p:nvSpPr>
        <p:spPr>
          <a:xfrm>
            <a:off x="8415867" y="3849987"/>
            <a:ext cx="3567585" cy="646331"/>
          </a:xfrm>
          <a:custGeom>
            <a:rect b="b" l="l" r="r" t="t"/>
            <a:pathLst>
              <a:path extrusionOk="0" fill="none" h="646331" w="3567585">
                <a:moveTo>
                  <a:pt x="0" y="0"/>
                </a:moveTo>
                <a:cubicBezTo>
                  <a:pt x="160051" y="19457"/>
                  <a:pt x="328726" y="29612"/>
                  <a:pt x="473978" y="0"/>
                </a:cubicBezTo>
                <a:cubicBezTo>
                  <a:pt x="621421" y="-6357"/>
                  <a:pt x="821413" y="1101"/>
                  <a:pt x="912281" y="0"/>
                </a:cubicBezTo>
                <a:cubicBezTo>
                  <a:pt x="1027815" y="5370"/>
                  <a:pt x="1303653" y="16136"/>
                  <a:pt x="1457612" y="0"/>
                </a:cubicBezTo>
                <a:cubicBezTo>
                  <a:pt x="1650498" y="-36023"/>
                  <a:pt x="1853250" y="38501"/>
                  <a:pt x="1967267" y="0"/>
                </a:cubicBezTo>
                <a:cubicBezTo>
                  <a:pt x="2062110" y="-19802"/>
                  <a:pt x="2196018" y="20637"/>
                  <a:pt x="2476923" y="0"/>
                </a:cubicBezTo>
                <a:cubicBezTo>
                  <a:pt x="2686898" y="1982"/>
                  <a:pt x="2798352" y="28444"/>
                  <a:pt x="3057929" y="0"/>
                </a:cubicBezTo>
                <a:cubicBezTo>
                  <a:pt x="3329986" y="-11471"/>
                  <a:pt x="3399000" y="13422"/>
                  <a:pt x="3567585" y="0"/>
                </a:cubicBezTo>
                <a:cubicBezTo>
                  <a:pt x="3551810" y="54586"/>
                  <a:pt x="3531243" y="121238"/>
                  <a:pt x="3567585" y="196053"/>
                </a:cubicBezTo>
                <a:cubicBezTo>
                  <a:pt x="3593268" y="269207"/>
                  <a:pt x="3510458" y="378209"/>
                  <a:pt x="3567585" y="417960"/>
                </a:cubicBezTo>
                <a:cubicBezTo>
                  <a:pt x="3676433" y="475718"/>
                  <a:pt x="3534561" y="548346"/>
                  <a:pt x="3567585" y="646331"/>
                </a:cubicBezTo>
                <a:cubicBezTo>
                  <a:pt x="3322511" y="650161"/>
                  <a:pt x="3179987" y="626117"/>
                  <a:pt x="3022253" y="646331"/>
                </a:cubicBezTo>
                <a:cubicBezTo>
                  <a:pt x="2823926" y="645645"/>
                  <a:pt x="2595130" y="679129"/>
                  <a:pt x="2476923" y="646331"/>
                </a:cubicBezTo>
                <a:cubicBezTo>
                  <a:pt x="2345545" y="644816"/>
                  <a:pt x="2106954" y="654497"/>
                  <a:pt x="1895915" y="646331"/>
                </a:cubicBezTo>
                <a:cubicBezTo>
                  <a:pt x="1787884" y="649003"/>
                  <a:pt x="1548120" y="613308"/>
                  <a:pt x="1421936" y="646331"/>
                </a:cubicBezTo>
                <a:cubicBezTo>
                  <a:pt x="1292580" y="647566"/>
                  <a:pt x="1012245" y="675960"/>
                  <a:pt x="840930" y="646331"/>
                </a:cubicBezTo>
                <a:cubicBezTo>
                  <a:pt x="754328" y="666836"/>
                  <a:pt x="226682" y="654984"/>
                  <a:pt x="0" y="646331"/>
                </a:cubicBezTo>
                <a:cubicBezTo>
                  <a:pt x="-54630" y="553806"/>
                  <a:pt x="42185" y="513002"/>
                  <a:pt x="0" y="450276"/>
                </a:cubicBezTo>
                <a:cubicBezTo>
                  <a:pt x="-82308" y="404261"/>
                  <a:pt x="32143" y="278713"/>
                  <a:pt x="0" y="228370"/>
                </a:cubicBezTo>
                <a:cubicBezTo>
                  <a:pt x="-1820" y="201051"/>
                  <a:pt x="40577" y="57604"/>
                  <a:pt x="0" y="0"/>
                </a:cubicBezTo>
                <a:close/>
              </a:path>
              <a:path extrusionOk="0" h="646331" w="3567585">
                <a:moveTo>
                  <a:pt x="0" y="0"/>
                </a:moveTo>
                <a:cubicBezTo>
                  <a:pt x="214850" y="1457"/>
                  <a:pt x="302258" y="16912"/>
                  <a:pt x="473978" y="0"/>
                </a:cubicBezTo>
                <a:cubicBezTo>
                  <a:pt x="636331" y="2342"/>
                  <a:pt x="794568" y="2564"/>
                  <a:pt x="876606" y="0"/>
                </a:cubicBezTo>
                <a:cubicBezTo>
                  <a:pt x="905549" y="5538"/>
                  <a:pt x="1329575" y="12221"/>
                  <a:pt x="1457612" y="0"/>
                </a:cubicBezTo>
                <a:cubicBezTo>
                  <a:pt x="1664863" y="-8953"/>
                  <a:pt x="1744551" y="4696"/>
                  <a:pt x="1931592" y="0"/>
                </a:cubicBezTo>
                <a:cubicBezTo>
                  <a:pt x="2120960" y="3985"/>
                  <a:pt x="2253528" y="7999"/>
                  <a:pt x="2405571" y="0"/>
                </a:cubicBezTo>
                <a:cubicBezTo>
                  <a:pt x="2574658" y="5023"/>
                  <a:pt x="2839352" y="-3716"/>
                  <a:pt x="2986578" y="0"/>
                </a:cubicBezTo>
                <a:cubicBezTo>
                  <a:pt x="3114431" y="-26379"/>
                  <a:pt x="3384375" y="-12592"/>
                  <a:pt x="3567585" y="0"/>
                </a:cubicBezTo>
                <a:cubicBezTo>
                  <a:pt x="3603532" y="117470"/>
                  <a:pt x="3574230" y="167327"/>
                  <a:pt x="3567585" y="228370"/>
                </a:cubicBezTo>
                <a:cubicBezTo>
                  <a:pt x="3539042" y="289305"/>
                  <a:pt x="3558954" y="362492"/>
                  <a:pt x="3567585" y="430887"/>
                </a:cubicBezTo>
                <a:cubicBezTo>
                  <a:pt x="3571628" y="505452"/>
                  <a:pt x="3556203" y="545080"/>
                  <a:pt x="3567585" y="646331"/>
                </a:cubicBezTo>
                <a:cubicBezTo>
                  <a:pt x="3407026" y="701335"/>
                  <a:pt x="3191959" y="604182"/>
                  <a:pt x="3057929" y="646331"/>
                </a:cubicBezTo>
                <a:cubicBezTo>
                  <a:pt x="2873520" y="643299"/>
                  <a:pt x="2791750" y="610889"/>
                  <a:pt x="2583950" y="646331"/>
                </a:cubicBezTo>
                <a:cubicBezTo>
                  <a:pt x="2386085" y="674394"/>
                  <a:pt x="2283016" y="642045"/>
                  <a:pt x="2002943" y="646331"/>
                </a:cubicBezTo>
                <a:cubicBezTo>
                  <a:pt x="1707206" y="656504"/>
                  <a:pt x="1556541" y="649501"/>
                  <a:pt x="1421936" y="646331"/>
                </a:cubicBezTo>
                <a:cubicBezTo>
                  <a:pt x="1320363" y="693238"/>
                  <a:pt x="1118333" y="633934"/>
                  <a:pt x="983633" y="646331"/>
                </a:cubicBezTo>
                <a:cubicBezTo>
                  <a:pt x="887530" y="664130"/>
                  <a:pt x="721165" y="656085"/>
                  <a:pt x="473978" y="646331"/>
                </a:cubicBezTo>
                <a:cubicBezTo>
                  <a:pt x="298268" y="667270"/>
                  <a:pt x="191014" y="624604"/>
                  <a:pt x="0" y="646331"/>
                </a:cubicBezTo>
                <a:cubicBezTo>
                  <a:pt x="-27006" y="633517"/>
                  <a:pt x="112865" y="471883"/>
                  <a:pt x="0" y="430887"/>
                </a:cubicBezTo>
                <a:cubicBezTo>
                  <a:pt x="-33876" y="384697"/>
                  <a:pt x="18607" y="273229"/>
                  <a:pt x="0" y="228370"/>
                </a:cubicBezTo>
                <a:cubicBezTo>
                  <a:pt x="-64954" y="197893"/>
                  <a:pt x="27982" y="125576"/>
                  <a:pt x="0" y="0"/>
                </a:cubicBezTo>
                <a:close/>
              </a:path>
              <a:path extrusionOk="0" fill="none" h="646331" w="3567585">
                <a:moveTo>
                  <a:pt x="0" y="0"/>
                </a:moveTo>
                <a:cubicBezTo>
                  <a:pt x="95480" y="-14768"/>
                  <a:pt x="273139" y="25"/>
                  <a:pt x="473978" y="0"/>
                </a:cubicBezTo>
                <a:cubicBezTo>
                  <a:pt x="625995" y="-20534"/>
                  <a:pt x="796864" y="12920"/>
                  <a:pt x="912281" y="0"/>
                </a:cubicBezTo>
                <a:cubicBezTo>
                  <a:pt x="985935" y="40275"/>
                  <a:pt x="1306133" y="-19864"/>
                  <a:pt x="1457612" y="0"/>
                </a:cubicBezTo>
                <a:cubicBezTo>
                  <a:pt x="1631916" y="826"/>
                  <a:pt x="1865454" y="6149"/>
                  <a:pt x="1967267" y="0"/>
                </a:cubicBezTo>
                <a:cubicBezTo>
                  <a:pt x="2095270" y="-26552"/>
                  <a:pt x="2221397" y="17559"/>
                  <a:pt x="2476923" y="0"/>
                </a:cubicBezTo>
                <a:cubicBezTo>
                  <a:pt x="2702835" y="4625"/>
                  <a:pt x="2797912" y="40187"/>
                  <a:pt x="3057929" y="0"/>
                </a:cubicBezTo>
                <a:cubicBezTo>
                  <a:pt x="3314083" y="-4801"/>
                  <a:pt x="3407861" y="32596"/>
                  <a:pt x="3567585" y="0"/>
                </a:cubicBezTo>
                <a:cubicBezTo>
                  <a:pt x="3626039" y="47536"/>
                  <a:pt x="3541781" y="123418"/>
                  <a:pt x="3567585" y="196053"/>
                </a:cubicBezTo>
                <a:cubicBezTo>
                  <a:pt x="3595681" y="254705"/>
                  <a:pt x="3539450" y="363273"/>
                  <a:pt x="3567585" y="417960"/>
                </a:cubicBezTo>
                <a:cubicBezTo>
                  <a:pt x="3639078" y="485284"/>
                  <a:pt x="3539416" y="560518"/>
                  <a:pt x="3567585" y="646331"/>
                </a:cubicBezTo>
                <a:cubicBezTo>
                  <a:pt x="3305777" y="658484"/>
                  <a:pt x="3224362" y="634594"/>
                  <a:pt x="3022253" y="646331"/>
                </a:cubicBezTo>
                <a:cubicBezTo>
                  <a:pt x="2839832" y="661626"/>
                  <a:pt x="2581508" y="643676"/>
                  <a:pt x="2476923" y="646331"/>
                </a:cubicBezTo>
                <a:cubicBezTo>
                  <a:pt x="2347808" y="675936"/>
                  <a:pt x="2009190" y="626716"/>
                  <a:pt x="1895915" y="646331"/>
                </a:cubicBezTo>
                <a:cubicBezTo>
                  <a:pt x="1683394" y="637298"/>
                  <a:pt x="1558219" y="623739"/>
                  <a:pt x="1421936" y="646331"/>
                </a:cubicBezTo>
                <a:cubicBezTo>
                  <a:pt x="1271216" y="649261"/>
                  <a:pt x="966443" y="643829"/>
                  <a:pt x="840930" y="646331"/>
                </a:cubicBezTo>
                <a:cubicBezTo>
                  <a:pt x="663168" y="699415"/>
                  <a:pt x="350216" y="654607"/>
                  <a:pt x="0" y="646331"/>
                </a:cubicBezTo>
                <a:cubicBezTo>
                  <a:pt x="-19832" y="573689"/>
                  <a:pt x="75259" y="502187"/>
                  <a:pt x="0" y="450276"/>
                </a:cubicBezTo>
                <a:cubicBezTo>
                  <a:pt x="-59922" y="402403"/>
                  <a:pt x="363" y="274720"/>
                  <a:pt x="0" y="228370"/>
                </a:cubicBezTo>
                <a:cubicBezTo>
                  <a:pt x="-28481" y="183036"/>
                  <a:pt x="17231" y="50473"/>
                  <a:pt x="0" y="0"/>
                </a:cubicBezTo>
                <a:close/>
              </a:path>
              <a:path extrusionOk="0" fill="none" h="646331" w="3567585">
                <a:moveTo>
                  <a:pt x="0" y="0"/>
                </a:moveTo>
                <a:cubicBezTo>
                  <a:pt x="159248" y="19379"/>
                  <a:pt x="258749" y="-6680"/>
                  <a:pt x="473978" y="0"/>
                </a:cubicBezTo>
                <a:cubicBezTo>
                  <a:pt x="617278" y="-23905"/>
                  <a:pt x="799471" y="31487"/>
                  <a:pt x="912281" y="0"/>
                </a:cubicBezTo>
                <a:cubicBezTo>
                  <a:pt x="984571" y="-18101"/>
                  <a:pt x="1258308" y="-33953"/>
                  <a:pt x="1457612" y="0"/>
                </a:cubicBezTo>
                <a:cubicBezTo>
                  <a:pt x="1678800" y="-35404"/>
                  <a:pt x="1862794" y="29652"/>
                  <a:pt x="1967267" y="0"/>
                </a:cubicBezTo>
                <a:cubicBezTo>
                  <a:pt x="2088020" y="-15500"/>
                  <a:pt x="2218356" y="29086"/>
                  <a:pt x="2476923" y="0"/>
                </a:cubicBezTo>
                <a:cubicBezTo>
                  <a:pt x="2701942" y="16215"/>
                  <a:pt x="2818803" y="14594"/>
                  <a:pt x="3057929" y="0"/>
                </a:cubicBezTo>
                <a:cubicBezTo>
                  <a:pt x="3339808" y="-34110"/>
                  <a:pt x="3406142" y="20031"/>
                  <a:pt x="3567585" y="0"/>
                </a:cubicBezTo>
                <a:cubicBezTo>
                  <a:pt x="3554951" y="55885"/>
                  <a:pt x="3542168" y="119178"/>
                  <a:pt x="3567585" y="196053"/>
                </a:cubicBezTo>
                <a:cubicBezTo>
                  <a:pt x="3585633" y="266902"/>
                  <a:pt x="3529026" y="372892"/>
                  <a:pt x="3567585" y="417960"/>
                </a:cubicBezTo>
                <a:cubicBezTo>
                  <a:pt x="3690459" y="478025"/>
                  <a:pt x="3517688" y="566077"/>
                  <a:pt x="3567585" y="646331"/>
                </a:cubicBezTo>
                <a:cubicBezTo>
                  <a:pt x="3327427" y="644525"/>
                  <a:pt x="3211449" y="659978"/>
                  <a:pt x="3022253" y="646331"/>
                </a:cubicBezTo>
                <a:cubicBezTo>
                  <a:pt x="2823364" y="675506"/>
                  <a:pt x="2604204" y="657127"/>
                  <a:pt x="2476923" y="646331"/>
                </a:cubicBezTo>
                <a:cubicBezTo>
                  <a:pt x="2397811" y="682598"/>
                  <a:pt x="2041907" y="679301"/>
                  <a:pt x="1895915" y="646331"/>
                </a:cubicBezTo>
                <a:cubicBezTo>
                  <a:pt x="1733778" y="642753"/>
                  <a:pt x="1560721" y="619422"/>
                  <a:pt x="1421936" y="646331"/>
                </a:cubicBezTo>
                <a:cubicBezTo>
                  <a:pt x="1251272" y="673495"/>
                  <a:pt x="964207" y="651136"/>
                  <a:pt x="840930" y="646331"/>
                </a:cubicBezTo>
                <a:cubicBezTo>
                  <a:pt x="792480" y="649458"/>
                  <a:pt x="303992" y="635895"/>
                  <a:pt x="0" y="646331"/>
                </a:cubicBezTo>
                <a:cubicBezTo>
                  <a:pt x="-68173" y="557255"/>
                  <a:pt x="50617" y="509638"/>
                  <a:pt x="0" y="450276"/>
                </a:cubicBezTo>
                <a:cubicBezTo>
                  <a:pt x="-82760" y="402097"/>
                  <a:pt x="45524" y="272072"/>
                  <a:pt x="0" y="228370"/>
                </a:cubicBezTo>
                <a:cubicBezTo>
                  <a:pt x="-3262" y="196095"/>
                  <a:pt x="61352" y="66846"/>
                  <a:pt x="0" y="0"/>
                </a:cubicBezTo>
                <a:close/>
              </a:path>
            </a:pathLst>
          </a:custGeom>
          <a:solidFill>
            <a:srgbClr val="8DA9DB">
              <a:alpha val="14901"/>
            </a:srgbClr>
          </a:solidFill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4: Branched nerve stim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Cuff &lt; 1mm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8"/>
          <p:cNvSpPr txBox="1"/>
          <p:nvPr>
            <p:ph type="title"/>
          </p:nvPr>
        </p:nvSpPr>
        <p:spPr>
          <a:xfrm>
            <a:off x="-6927" y="8833"/>
            <a:ext cx="10277867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ahoma"/>
              <a:buNone/>
            </a:pPr>
            <a:r>
              <a:rPr lang="en-US" sz="4400"/>
              <a:t>Updates </a:t>
            </a:r>
            <a:endParaRPr/>
          </a:p>
        </p:txBody>
      </p:sp>
      <p:sp>
        <p:nvSpPr>
          <p:cNvPr id="251" name="Google Shape;251;p8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Tahoma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2" name="Google Shape;252;p8"/>
          <p:cNvSpPr/>
          <p:nvPr/>
        </p:nvSpPr>
        <p:spPr>
          <a:xfrm>
            <a:off x="216787" y="1423062"/>
            <a:ext cx="3481915" cy="1754326"/>
          </a:xfrm>
          <a:custGeom>
            <a:rect b="b" l="l" r="r" t="t"/>
            <a:pathLst>
              <a:path extrusionOk="0" fill="none" h="1754326" w="3481915">
                <a:moveTo>
                  <a:pt x="0" y="0"/>
                </a:moveTo>
                <a:cubicBezTo>
                  <a:pt x="268441" y="11665"/>
                  <a:pt x="393033" y="-29187"/>
                  <a:pt x="567054" y="0"/>
                </a:cubicBezTo>
                <a:cubicBezTo>
                  <a:pt x="743267" y="7122"/>
                  <a:pt x="927943" y="-2633"/>
                  <a:pt x="1099290" y="0"/>
                </a:cubicBezTo>
                <a:cubicBezTo>
                  <a:pt x="1275657" y="-16654"/>
                  <a:pt x="1483983" y="45950"/>
                  <a:pt x="1596706" y="0"/>
                </a:cubicBezTo>
                <a:cubicBezTo>
                  <a:pt x="1692246" y="-639"/>
                  <a:pt x="1852716" y="-32580"/>
                  <a:pt x="2094123" y="0"/>
                </a:cubicBezTo>
                <a:cubicBezTo>
                  <a:pt x="2323365" y="-13473"/>
                  <a:pt x="2422960" y="43393"/>
                  <a:pt x="2661177" y="0"/>
                </a:cubicBezTo>
                <a:cubicBezTo>
                  <a:pt x="2862115" y="-71134"/>
                  <a:pt x="3241294" y="-42867"/>
                  <a:pt x="3481915" y="0"/>
                </a:cubicBezTo>
                <a:cubicBezTo>
                  <a:pt x="3485953" y="160830"/>
                  <a:pt x="3474775" y="314350"/>
                  <a:pt x="3481915" y="385952"/>
                </a:cubicBezTo>
                <a:cubicBezTo>
                  <a:pt x="3513875" y="472274"/>
                  <a:pt x="3442005" y="678797"/>
                  <a:pt x="3481915" y="842076"/>
                </a:cubicBezTo>
                <a:cubicBezTo>
                  <a:pt x="3525097" y="1049027"/>
                  <a:pt x="3444447" y="1088027"/>
                  <a:pt x="3481915" y="1228028"/>
                </a:cubicBezTo>
                <a:cubicBezTo>
                  <a:pt x="3524276" y="1362465"/>
                  <a:pt x="3477166" y="1576190"/>
                  <a:pt x="3481915" y="1754326"/>
                </a:cubicBezTo>
                <a:cubicBezTo>
                  <a:pt x="3350015" y="1819100"/>
                  <a:pt x="3144939" y="1723967"/>
                  <a:pt x="3054137" y="1754326"/>
                </a:cubicBezTo>
                <a:cubicBezTo>
                  <a:pt x="2990516" y="1817199"/>
                  <a:pt x="2620337" y="1713552"/>
                  <a:pt x="2487081" y="1754326"/>
                </a:cubicBezTo>
                <a:cubicBezTo>
                  <a:pt x="2318359" y="1777915"/>
                  <a:pt x="2200159" y="1734864"/>
                  <a:pt x="2024484" y="1754326"/>
                </a:cubicBezTo>
                <a:cubicBezTo>
                  <a:pt x="1902205" y="1768552"/>
                  <a:pt x="1597611" y="1718764"/>
                  <a:pt x="1457430" y="1754326"/>
                </a:cubicBezTo>
                <a:cubicBezTo>
                  <a:pt x="1299039" y="1793026"/>
                  <a:pt x="1128994" y="1747252"/>
                  <a:pt x="1029651" y="1754326"/>
                </a:cubicBezTo>
                <a:cubicBezTo>
                  <a:pt x="911870" y="1752998"/>
                  <a:pt x="838880" y="1731248"/>
                  <a:pt x="636693" y="1754326"/>
                </a:cubicBezTo>
                <a:cubicBezTo>
                  <a:pt x="455573" y="1772025"/>
                  <a:pt x="263983" y="1731302"/>
                  <a:pt x="0" y="1754326"/>
                </a:cubicBezTo>
                <a:cubicBezTo>
                  <a:pt x="-56331" y="1553746"/>
                  <a:pt x="17865" y="1389707"/>
                  <a:pt x="0" y="1298201"/>
                </a:cubicBezTo>
                <a:cubicBezTo>
                  <a:pt x="-16805" y="1173424"/>
                  <a:pt x="57081" y="1027859"/>
                  <a:pt x="0" y="912249"/>
                </a:cubicBezTo>
                <a:cubicBezTo>
                  <a:pt x="-83671" y="774179"/>
                  <a:pt x="28975" y="570701"/>
                  <a:pt x="0" y="438581"/>
                </a:cubicBezTo>
                <a:cubicBezTo>
                  <a:pt x="9495" y="258579"/>
                  <a:pt x="55508" y="180639"/>
                  <a:pt x="0" y="0"/>
                </a:cubicBezTo>
                <a:close/>
              </a:path>
              <a:path extrusionOk="0" h="1754326" w="3481915">
                <a:moveTo>
                  <a:pt x="0" y="0"/>
                </a:moveTo>
                <a:cubicBezTo>
                  <a:pt x="222036" y="-58814"/>
                  <a:pt x="302996" y="-21787"/>
                  <a:pt x="462597" y="0"/>
                </a:cubicBezTo>
                <a:cubicBezTo>
                  <a:pt x="624777" y="17196"/>
                  <a:pt x="771147" y="36555"/>
                  <a:pt x="855556" y="0"/>
                </a:cubicBezTo>
                <a:cubicBezTo>
                  <a:pt x="973545" y="-10204"/>
                  <a:pt x="1242884" y="62338"/>
                  <a:pt x="1422610" y="0"/>
                </a:cubicBezTo>
                <a:cubicBezTo>
                  <a:pt x="1553644" y="-46957"/>
                  <a:pt x="1701488" y="-25075"/>
                  <a:pt x="1885208" y="0"/>
                </a:cubicBezTo>
                <a:cubicBezTo>
                  <a:pt x="2054083" y="-5632"/>
                  <a:pt x="2182930" y="19096"/>
                  <a:pt x="2347805" y="0"/>
                </a:cubicBezTo>
                <a:cubicBezTo>
                  <a:pt x="2485865" y="-24165"/>
                  <a:pt x="2829360" y="54374"/>
                  <a:pt x="2914860" y="0"/>
                </a:cubicBezTo>
                <a:cubicBezTo>
                  <a:pt x="2993658" y="-55161"/>
                  <a:pt x="3313171" y="66988"/>
                  <a:pt x="3481915" y="0"/>
                </a:cubicBezTo>
                <a:cubicBezTo>
                  <a:pt x="3509703" y="115843"/>
                  <a:pt x="3449955" y="215965"/>
                  <a:pt x="3481915" y="473668"/>
                </a:cubicBezTo>
                <a:cubicBezTo>
                  <a:pt x="3514540" y="701261"/>
                  <a:pt x="3454979" y="775321"/>
                  <a:pt x="3481915" y="877163"/>
                </a:cubicBezTo>
                <a:cubicBezTo>
                  <a:pt x="3484686" y="1002343"/>
                  <a:pt x="3444184" y="1177201"/>
                  <a:pt x="3481915" y="1280657"/>
                </a:cubicBezTo>
                <a:cubicBezTo>
                  <a:pt x="3522159" y="1420268"/>
                  <a:pt x="3454375" y="1521440"/>
                  <a:pt x="3481915" y="1754326"/>
                </a:cubicBezTo>
                <a:cubicBezTo>
                  <a:pt x="3252688" y="1780630"/>
                  <a:pt x="3125116" y="1674390"/>
                  <a:pt x="2949679" y="1754326"/>
                </a:cubicBezTo>
                <a:cubicBezTo>
                  <a:pt x="2813305" y="1796811"/>
                  <a:pt x="2678049" y="1708512"/>
                  <a:pt x="2382624" y="1754326"/>
                </a:cubicBezTo>
                <a:cubicBezTo>
                  <a:pt x="2109073" y="1805828"/>
                  <a:pt x="2095892" y="1698208"/>
                  <a:pt x="1815570" y="1754326"/>
                </a:cubicBezTo>
                <a:cubicBezTo>
                  <a:pt x="1557071" y="1808959"/>
                  <a:pt x="1499231" y="1680996"/>
                  <a:pt x="1387791" y="1754326"/>
                </a:cubicBezTo>
                <a:cubicBezTo>
                  <a:pt x="1269104" y="1798828"/>
                  <a:pt x="1126991" y="1764160"/>
                  <a:pt x="890374" y="1754326"/>
                </a:cubicBezTo>
                <a:cubicBezTo>
                  <a:pt x="677681" y="1811310"/>
                  <a:pt x="461390" y="1702200"/>
                  <a:pt x="0" y="1754326"/>
                </a:cubicBezTo>
                <a:cubicBezTo>
                  <a:pt x="-10995" y="1546809"/>
                  <a:pt x="62737" y="1520047"/>
                  <a:pt x="0" y="1315744"/>
                </a:cubicBezTo>
                <a:cubicBezTo>
                  <a:pt x="-43803" y="1111299"/>
                  <a:pt x="61604" y="1037458"/>
                  <a:pt x="0" y="912249"/>
                </a:cubicBezTo>
                <a:cubicBezTo>
                  <a:pt x="-48486" y="785300"/>
                  <a:pt x="38061" y="713541"/>
                  <a:pt x="0" y="508754"/>
                </a:cubicBezTo>
                <a:cubicBezTo>
                  <a:pt x="-51879" y="318223"/>
                  <a:pt x="68408" y="235823"/>
                  <a:pt x="0" y="0"/>
                </a:cubicBezTo>
                <a:close/>
              </a:path>
              <a:path extrusionOk="0" fill="none" h="1754326" w="3481915">
                <a:moveTo>
                  <a:pt x="0" y="0"/>
                </a:moveTo>
                <a:cubicBezTo>
                  <a:pt x="256441" y="-25061"/>
                  <a:pt x="409602" y="2803"/>
                  <a:pt x="567054" y="0"/>
                </a:cubicBezTo>
                <a:cubicBezTo>
                  <a:pt x="753289" y="6699"/>
                  <a:pt x="884303" y="21942"/>
                  <a:pt x="1099290" y="0"/>
                </a:cubicBezTo>
                <a:cubicBezTo>
                  <a:pt x="1261968" y="-13144"/>
                  <a:pt x="1480909" y="78071"/>
                  <a:pt x="1596706" y="0"/>
                </a:cubicBezTo>
                <a:cubicBezTo>
                  <a:pt x="1688519" y="-55207"/>
                  <a:pt x="1899057" y="27362"/>
                  <a:pt x="2094123" y="0"/>
                </a:cubicBezTo>
                <a:cubicBezTo>
                  <a:pt x="2330453" y="-10906"/>
                  <a:pt x="2426712" y="33630"/>
                  <a:pt x="2661177" y="0"/>
                </a:cubicBezTo>
                <a:cubicBezTo>
                  <a:pt x="2895096" y="-56040"/>
                  <a:pt x="3167728" y="28433"/>
                  <a:pt x="3481915" y="0"/>
                </a:cubicBezTo>
                <a:cubicBezTo>
                  <a:pt x="3509328" y="143459"/>
                  <a:pt x="3465753" y="299193"/>
                  <a:pt x="3481915" y="385952"/>
                </a:cubicBezTo>
                <a:cubicBezTo>
                  <a:pt x="3533601" y="497016"/>
                  <a:pt x="3491592" y="648478"/>
                  <a:pt x="3481915" y="842076"/>
                </a:cubicBezTo>
                <a:cubicBezTo>
                  <a:pt x="3493197" y="1042131"/>
                  <a:pt x="3462804" y="1107368"/>
                  <a:pt x="3481915" y="1228028"/>
                </a:cubicBezTo>
                <a:cubicBezTo>
                  <a:pt x="3532335" y="1384172"/>
                  <a:pt x="3467499" y="1618227"/>
                  <a:pt x="3481915" y="1754326"/>
                </a:cubicBezTo>
                <a:cubicBezTo>
                  <a:pt x="3335008" y="1807615"/>
                  <a:pt x="3151209" y="1726933"/>
                  <a:pt x="3054137" y="1754326"/>
                </a:cubicBezTo>
                <a:cubicBezTo>
                  <a:pt x="2990355" y="1773861"/>
                  <a:pt x="2647856" y="1719948"/>
                  <a:pt x="2487081" y="1754326"/>
                </a:cubicBezTo>
                <a:cubicBezTo>
                  <a:pt x="2327386" y="1765678"/>
                  <a:pt x="2140910" y="1712638"/>
                  <a:pt x="2024484" y="1754326"/>
                </a:cubicBezTo>
                <a:cubicBezTo>
                  <a:pt x="1881187" y="1782235"/>
                  <a:pt x="1585305" y="1693082"/>
                  <a:pt x="1457430" y="1754326"/>
                </a:cubicBezTo>
                <a:cubicBezTo>
                  <a:pt x="1316556" y="1763038"/>
                  <a:pt x="1102850" y="1748241"/>
                  <a:pt x="1029651" y="1754326"/>
                </a:cubicBezTo>
                <a:cubicBezTo>
                  <a:pt x="919491" y="1796120"/>
                  <a:pt x="832204" y="1750985"/>
                  <a:pt x="636693" y="1754326"/>
                </a:cubicBezTo>
                <a:cubicBezTo>
                  <a:pt x="446994" y="1787573"/>
                  <a:pt x="270147" y="1723394"/>
                  <a:pt x="0" y="1754326"/>
                </a:cubicBezTo>
                <a:cubicBezTo>
                  <a:pt x="-59798" y="1562128"/>
                  <a:pt x="8965" y="1407634"/>
                  <a:pt x="0" y="1298201"/>
                </a:cubicBezTo>
                <a:cubicBezTo>
                  <a:pt x="-6347" y="1213083"/>
                  <a:pt x="22687" y="1066702"/>
                  <a:pt x="0" y="912249"/>
                </a:cubicBezTo>
                <a:cubicBezTo>
                  <a:pt x="-39950" y="722217"/>
                  <a:pt x="-36650" y="603886"/>
                  <a:pt x="0" y="438581"/>
                </a:cubicBezTo>
                <a:cubicBezTo>
                  <a:pt x="8725" y="283625"/>
                  <a:pt x="33035" y="210243"/>
                  <a:pt x="0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1: Mechanical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Completed mechanical design for charger and IPG enclosure 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8"/>
          <p:cNvSpPr/>
          <p:nvPr/>
        </p:nvSpPr>
        <p:spPr>
          <a:xfrm>
            <a:off x="4067684" y="1423062"/>
            <a:ext cx="3481915" cy="1754326"/>
          </a:xfrm>
          <a:custGeom>
            <a:rect b="b" l="l" r="r" t="t"/>
            <a:pathLst>
              <a:path extrusionOk="0" fill="none" h="1754326" w="3481915">
                <a:moveTo>
                  <a:pt x="0" y="0"/>
                </a:moveTo>
                <a:cubicBezTo>
                  <a:pt x="156837" y="-5267"/>
                  <a:pt x="270629" y="23376"/>
                  <a:pt x="462597" y="0"/>
                </a:cubicBezTo>
                <a:cubicBezTo>
                  <a:pt x="602340" y="-39003"/>
                  <a:pt x="787392" y="49150"/>
                  <a:pt x="890374" y="0"/>
                </a:cubicBezTo>
                <a:cubicBezTo>
                  <a:pt x="940280" y="-44215"/>
                  <a:pt x="1228639" y="-45701"/>
                  <a:pt x="1422610" y="0"/>
                </a:cubicBezTo>
                <a:cubicBezTo>
                  <a:pt x="1632663" y="-34257"/>
                  <a:pt x="1820337" y="47883"/>
                  <a:pt x="1920027" y="0"/>
                </a:cubicBezTo>
                <a:cubicBezTo>
                  <a:pt x="2052987" y="-27626"/>
                  <a:pt x="2171077" y="52187"/>
                  <a:pt x="2417444" y="0"/>
                </a:cubicBezTo>
                <a:cubicBezTo>
                  <a:pt x="2637826" y="33049"/>
                  <a:pt x="2736322" y="45673"/>
                  <a:pt x="2984498" y="0"/>
                </a:cubicBezTo>
                <a:cubicBezTo>
                  <a:pt x="3261083" y="-91568"/>
                  <a:pt x="3333438" y="82895"/>
                  <a:pt x="3481915" y="0"/>
                </a:cubicBezTo>
                <a:cubicBezTo>
                  <a:pt x="3439619" y="155312"/>
                  <a:pt x="3462389" y="339636"/>
                  <a:pt x="3481915" y="532145"/>
                </a:cubicBezTo>
                <a:cubicBezTo>
                  <a:pt x="3492815" y="723095"/>
                  <a:pt x="3458686" y="1023871"/>
                  <a:pt x="3481915" y="1134463"/>
                </a:cubicBezTo>
                <a:cubicBezTo>
                  <a:pt x="3612487" y="1298128"/>
                  <a:pt x="3406984" y="1535579"/>
                  <a:pt x="3481915" y="1754326"/>
                </a:cubicBezTo>
                <a:cubicBezTo>
                  <a:pt x="3252564" y="1759778"/>
                  <a:pt x="3134335" y="1749130"/>
                  <a:pt x="2949679" y="1754326"/>
                </a:cubicBezTo>
                <a:cubicBezTo>
                  <a:pt x="2771649" y="1781764"/>
                  <a:pt x="2542803" y="1765254"/>
                  <a:pt x="2417444" y="1754326"/>
                </a:cubicBezTo>
                <a:cubicBezTo>
                  <a:pt x="2320107" y="1771581"/>
                  <a:pt x="1994923" y="1781197"/>
                  <a:pt x="1850388" y="1754326"/>
                </a:cubicBezTo>
                <a:cubicBezTo>
                  <a:pt x="1700156" y="1779020"/>
                  <a:pt x="1521312" y="1697877"/>
                  <a:pt x="1387791" y="1754326"/>
                </a:cubicBezTo>
                <a:cubicBezTo>
                  <a:pt x="1220561" y="1830347"/>
                  <a:pt x="959723" y="1726615"/>
                  <a:pt x="820737" y="1754326"/>
                </a:cubicBezTo>
                <a:cubicBezTo>
                  <a:pt x="812313" y="1756080"/>
                  <a:pt x="315594" y="1742336"/>
                  <a:pt x="0" y="1754326"/>
                </a:cubicBezTo>
                <a:cubicBezTo>
                  <a:pt x="-69636" y="1510433"/>
                  <a:pt x="47525" y="1379714"/>
                  <a:pt x="0" y="1222179"/>
                </a:cubicBezTo>
                <a:cubicBezTo>
                  <a:pt x="-86416" y="1082431"/>
                  <a:pt x="55385" y="738842"/>
                  <a:pt x="0" y="619861"/>
                </a:cubicBezTo>
                <a:cubicBezTo>
                  <a:pt x="-22353" y="571968"/>
                  <a:pt x="55470" y="181394"/>
                  <a:pt x="0" y="0"/>
                </a:cubicBezTo>
                <a:close/>
              </a:path>
              <a:path extrusionOk="0" h="1754326" w="3481915">
                <a:moveTo>
                  <a:pt x="0" y="0"/>
                </a:moveTo>
                <a:cubicBezTo>
                  <a:pt x="223473" y="-22823"/>
                  <a:pt x="318090" y="2764"/>
                  <a:pt x="462597" y="0"/>
                </a:cubicBezTo>
                <a:cubicBezTo>
                  <a:pt x="622445" y="5508"/>
                  <a:pt x="788296" y="12208"/>
                  <a:pt x="855556" y="0"/>
                </a:cubicBezTo>
                <a:cubicBezTo>
                  <a:pt x="896896" y="-35222"/>
                  <a:pt x="1293256" y="55878"/>
                  <a:pt x="1422610" y="0"/>
                </a:cubicBezTo>
                <a:cubicBezTo>
                  <a:pt x="1596073" y="-126444"/>
                  <a:pt x="1718302" y="17519"/>
                  <a:pt x="1885208" y="0"/>
                </a:cubicBezTo>
                <a:cubicBezTo>
                  <a:pt x="2072490" y="-36890"/>
                  <a:pt x="2181251" y="-2614"/>
                  <a:pt x="2347805" y="0"/>
                </a:cubicBezTo>
                <a:cubicBezTo>
                  <a:pt x="2495130" y="1813"/>
                  <a:pt x="2781525" y="87317"/>
                  <a:pt x="2914860" y="0"/>
                </a:cubicBezTo>
                <a:cubicBezTo>
                  <a:pt x="3037326" y="-18798"/>
                  <a:pt x="3289495" y="61405"/>
                  <a:pt x="3481915" y="0"/>
                </a:cubicBezTo>
                <a:cubicBezTo>
                  <a:pt x="3500101" y="300613"/>
                  <a:pt x="3499005" y="474050"/>
                  <a:pt x="3481915" y="619861"/>
                </a:cubicBezTo>
                <a:cubicBezTo>
                  <a:pt x="3455593" y="765982"/>
                  <a:pt x="3440413" y="1014339"/>
                  <a:pt x="3481915" y="1169550"/>
                </a:cubicBezTo>
                <a:cubicBezTo>
                  <a:pt x="3462104" y="1364364"/>
                  <a:pt x="3466165" y="1488271"/>
                  <a:pt x="3481915" y="1754326"/>
                </a:cubicBezTo>
                <a:cubicBezTo>
                  <a:pt x="3307227" y="1796713"/>
                  <a:pt x="3147393" y="1723004"/>
                  <a:pt x="2984498" y="1754326"/>
                </a:cubicBezTo>
                <a:cubicBezTo>
                  <a:pt x="2820963" y="1747026"/>
                  <a:pt x="2695046" y="1717244"/>
                  <a:pt x="2521901" y="1754326"/>
                </a:cubicBezTo>
                <a:cubicBezTo>
                  <a:pt x="2312450" y="1772641"/>
                  <a:pt x="2237536" y="1698637"/>
                  <a:pt x="1954846" y="1754326"/>
                </a:cubicBezTo>
                <a:cubicBezTo>
                  <a:pt x="1662259" y="1798386"/>
                  <a:pt x="1503313" y="1719945"/>
                  <a:pt x="1387791" y="1754326"/>
                </a:cubicBezTo>
                <a:cubicBezTo>
                  <a:pt x="1267502" y="1833592"/>
                  <a:pt x="1076403" y="1681345"/>
                  <a:pt x="960013" y="1754326"/>
                </a:cubicBezTo>
                <a:cubicBezTo>
                  <a:pt x="902147" y="1755274"/>
                  <a:pt x="677794" y="1657675"/>
                  <a:pt x="462597" y="1754326"/>
                </a:cubicBezTo>
                <a:cubicBezTo>
                  <a:pt x="247452" y="1799357"/>
                  <a:pt x="180079" y="1688998"/>
                  <a:pt x="0" y="1754326"/>
                </a:cubicBezTo>
                <a:cubicBezTo>
                  <a:pt x="-22271" y="1654736"/>
                  <a:pt x="122136" y="1264137"/>
                  <a:pt x="0" y="1169550"/>
                </a:cubicBezTo>
                <a:cubicBezTo>
                  <a:pt x="-47340" y="1055887"/>
                  <a:pt x="24851" y="756673"/>
                  <a:pt x="0" y="619861"/>
                </a:cubicBezTo>
                <a:cubicBezTo>
                  <a:pt x="-93725" y="465333"/>
                  <a:pt x="56528" y="335473"/>
                  <a:pt x="0" y="0"/>
                </a:cubicBezTo>
                <a:close/>
              </a:path>
              <a:path extrusionOk="0" fill="none" h="1754326" w="3481915">
                <a:moveTo>
                  <a:pt x="0" y="0"/>
                </a:moveTo>
                <a:cubicBezTo>
                  <a:pt x="89661" y="-3201"/>
                  <a:pt x="310178" y="12690"/>
                  <a:pt x="462597" y="0"/>
                </a:cubicBezTo>
                <a:cubicBezTo>
                  <a:pt x="594328" y="-38041"/>
                  <a:pt x="782971" y="43988"/>
                  <a:pt x="890374" y="0"/>
                </a:cubicBezTo>
                <a:cubicBezTo>
                  <a:pt x="973420" y="-15721"/>
                  <a:pt x="1202347" y="52648"/>
                  <a:pt x="1422610" y="0"/>
                </a:cubicBezTo>
                <a:cubicBezTo>
                  <a:pt x="1589316" y="-27360"/>
                  <a:pt x="1840663" y="68264"/>
                  <a:pt x="1920027" y="0"/>
                </a:cubicBezTo>
                <a:cubicBezTo>
                  <a:pt x="2055651" y="-23389"/>
                  <a:pt x="2219883" y="-10867"/>
                  <a:pt x="2417444" y="0"/>
                </a:cubicBezTo>
                <a:cubicBezTo>
                  <a:pt x="2663000" y="-36712"/>
                  <a:pt x="2705899" y="99349"/>
                  <a:pt x="2984498" y="0"/>
                </a:cubicBezTo>
                <a:cubicBezTo>
                  <a:pt x="3260940" y="-59553"/>
                  <a:pt x="3270365" y="49151"/>
                  <a:pt x="3481915" y="0"/>
                </a:cubicBezTo>
                <a:cubicBezTo>
                  <a:pt x="3557795" y="165707"/>
                  <a:pt x="3466222" y="351290"/>
                  <a:pt x="3481915" y="532145"/>
                </a:cubicBezTo>
                <a:cubicBezTo>
                  <a:pt x="3511434" y="676914"/>
                  <a:pt x="3469022" y="994255"/>
                  <a:pt x="3481915" y="1134463"/>
                </a:cubicBezTo>
                <a:cubicBezTo>
                  <a:pt x="3538721" y="1315414"/>
                  <a:pt x="3503748" y="1489748"/>
                  <a:pt x="3481915" y="1754326"/>
                </a:cubicBezTo>
                <a:cubicBezTo>
                  <a:pt x="3237689" y="1787604"/>
                  <a:pt x="3162129" y="1730700"/>
                  <a:pt x="2949679" y="1754326"/>
                </a:cubicBezTo>
                <a:cubicBezTo>
                  <a:pt x="2777344" y="1789079"/>
                  <a:pt x="2530289" y="1756377"/>
                  <a:pt x="2417444" y="1754326"/>
                </a:cubicBezTo>
                <a:cubicBezTo>
                  <a:pt x="2292649" y="1759235"/>
                  <a:pt x="1994894" y="1745901"/>
                  <a:pt x="1850388" y="1754326"/>
                </a:cubicBezTo>
                <a:cubicBezTo>
                  <a:pt x="1686931" y="1787870"/>
                  <a:pt x="1537050" y="1706593"/>
                  <a:pt x="1387791" y="1754326"/>
                </a:cubicBezTo>
                <a:cubicBezTo>
                  <a:pt x="1260105" y="1807970"/>
                  <a:pt x="942954" y="1750933"/>
                  <a:pt x="820737" y="1754326"/>
                </a:cubicBezTo>
                <a:cubicBezTo>
                  <a:pt x="681096" y="1821286"/>
                  <a:pt x="398450" y="1787703"/>
                  <a:pt x="0" y="1754326"/>
                </a:cubicBezTo>
                <a:cubicBezTo>
                  <a:pt x="-36251" y="1536895"/>
                  <a:pt x="99669" y="1361671"/>
                  <a:pt x="0" y="1222179"/>
                </a:cubicBezTo>
                <a:cubicBezTo>
                  <a:pt x="-89317" y="1093655"/>
                  <a:pt x="-8090" y="776593"/>
                  <a:pt x="0" y="619861"/>
                </a:cubicBezTo>
                <a:cubicBezTo>
                  <a:pt x="-20434" y="527732"/>
                  <a:pt x="17407" y="188944"/>
                  <a:pt x="0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2: Electrical and Firmware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Completed design documents for the PCBA for the IPG 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Drawing, BOM, 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schematic, layout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8"/>
          <p:cNvSpPr/>
          <p:nvPr/>
        </p:nvSpPr>
        <p:spPr>
          <a:xfrm>
            <a:off x="4046267" y="3459347"/>
            <a:ext cx="3524749" cy="369332"/>
          </a:xfrm>
          <a:custGeom>
            <a:rect b="b" l="l" r="r" t="t"/>
            <a:pathLst>
              <a:path extrusionOk="0" h="369332" w="3524749">
                <a:moveTo>
                  <a:pt x="0" y="0"/>
                </a:moveTo>
                <a:cubicBezTo>
                  <a:pt x="149964" y="-30439"/>
                  <a:pt x="304135" y="23704"/>
                  <a:pt x="587458" y="0"/>
                </a:cubicBezTo>
                <a:cubicBezTo>
                  <a:pt x="870781" y="-23704"/>
                  <a:pt x="949613" y="38547"/>
                  <a:pt x="1104421" y="0"/>
                </a:cubicBezTo>
                <a:cubicBezTo>
                  <a:pt x="1259229" y="-38547"/>
                  <a:pt x="1508491" y="17539"/>
                  <a:pt x="1691880" y="0"/>
                </a:cubicBezTo>
                <a:cubicBezTo>
                  <a:pt x="1875269" y="-17539"/>
                  <a:pt x="2078753" y="15670"/>
                  <a:pt x="2208843" y="0"/>
                </a:cubicBezTo>
                <a:cubicBezTo>
                  <a:pt x="2338933" y="-15670"/>
                  <a:pt x="2574799" y="36728"/>
                  <a:pt x="2690558" y="0"/>
                </a:cubicBezTo>
                <a:cubicBezTo>
                  <a:pt x="2806317" y="-36728"/>
                  <a:pt x="3278253" y="1787"/>
                  <a:pt x="3524749" y="0"/>
                </a:cubicBezTo>
                <a:cubicBezTo>
                  <a:pt x="3541603" y="99749"/>
                  <a:pt x="3503430" y="222630"/>
                  <a:pt x="3524749" y="369332"/>
                </a:cubicBezTo>
                <a:cubicBezTo>
                  <a:pt x="3422770" y="408487"/>
                  <a:pt x="3177877" y="313959"/>
                  <a:pt x="3043033" y="369332"/>
                </a:cubicBezTo>
                <a:cubicBezTo>
                  <a:pt x="2908189" y="424705"/>
                  <a:pt x="2715400" y="312134"/>
                  <a:pt x="2561318" y="369332"/>
                </a:cubicBezTo>
                <a:cubicBezTo>
                  <a:pt x="2407236" y="426530"/>
                  <a:pt x="2199101" y="343362"/>
                  <a:pt x="1973859" y="369332"/>
                </a:cubicBezTo>
                <a:cubicBezTo>
                  <a:pt x="1748617" y="395302"/>
                  <a:pt x="1660035" y="354158"/>
                  <a:pt x="1421649" y="369332"/>
                </a:cubicBezTo>
                <a:cubicBezTo>
                  <a:pt x="1183263" y="384506"/>
                  <a:pt x="1040902" y="352419"/>
                  <a:pt x="939933" y="369332"/>
                </a:cubicBezTo>
                <a:cubicBezTo>
                  <a:pt x="838964" y="386245"/>
                  <a:pt x="408605" y="299200"/>
                  <a:pt x="0" y="369332"/>
                </a:cubicBezTo>
                <a:cubicBezTo>
                  <a:pt x="-14122" y="245047"/>
                  <a:pt x="12453" y="126424"/>
                  <a:pt x="0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5: Organ sensing</a:t>
            </a:r>
            <a:endParaRPr/>
          </a:p>
        </p:txBody>
      </p:sp>
      <p:sp>
        <p:nvSpPr>
          <p:cNvPr id="255" name="Google Shape;255;p8"/>
          <p:cNvSpPr/>
          <p:nvPr/>
        </p:nvSpPr>
        <p:spPr>
          <a:xfrm>
            <a:off x="8041236" y="1423062"/>
            <a:ext cx="3567585" cy="1979163"/>
          </a:xfrm>
          <a:custGeom>
            <a:rect b="b" l="l" r="r" t="t"/>
            <a:pathLst>
              <a:path extrusionOk="0" fill="none" h="1754326" w="3481915">
                <a:moveTo>
                  <a:pt x="0" y="0"/>
                </a:moveTo>
                <a:cubicBezTo>
                  <a:pt x="268441" y="11665"/>
                  <a:pt x="393033" y="-29187"/>
                  <a:pt x="567054" y="0"/>
                </a:cubicBezTo>
                <a:cubicBezTo>
                  <a:pt x="743267" y="7122"/>
                  <a:pt x="927943" y="-2633"/>
                  <a:pt x="1099290" y="0"/>
                </a:cubicBezTo>
                <a:cubicBezTo>
                  <a:pt x="1275657" y="-16654"/>
                  <a:pt x="1483983" y="45950"/>
                  <a:pt x="1596706" y="0"/>
                </a:cubicBezTo>
                <a:cubicBezTo>
                  <a:pt x="1692246" y="-639"/>
                  <a:pt x="1852716" y="-32580"/>
                  <a:pt x="2094123" y="0"/>
                </a:cubicBezTo>
                <a:cubicBezTo>
                  <a:pt x="2323365" y="-13473"/>
                  <a:pt x="2422960" y="43393"/>
                  <a:pt x="2661177" y="0"/>
                </a:cubicBezTo>
                <a:cubicBezTo>
                  <a:pt x="2862115" y="-71134"/>
                  <a:pt x="3241294" y="-42867"/>
                  <a:pt x="3481915" y="0"/>
                </a:cubicBezTo>
                <a:cubicBezTo>
                  <a:pt x="3485953" y="160830"/>
                  <a:pt x="3474775" y="314350"/>
                  <a:pt x="3481915" y="385952"/>
                </a:cubicBezTo>
                <a:cubicBezTo>
                  <a:pt x="3513875" y="472274"/>
                  <a:pt x="3442005" y="678797"/>
                  <a:pt x="3481915" y="842076"/>
                </a:cubicBezTo>
                <a:cubicBezTo>
                  <a:pt x="3525097" y="1049027"/>
                  <a:pt x="3444447" y="1088027"/>
                  <a:pt x="3481915" y="1228028"/>
                </a:cubicBezTo>
                <a:cubicBezTo>
                  <a:pt x="3524276" y="1362465"/>
                  <a:pt x="3477166" y="1576190"/>
                  <a:pt x="3481915" y="1754326"/>
                </a:cubicBezTo>
                <a:cubicBezTo>
                  <a:pt x="3350015" y="1819100"/>
                  <a:pt x="3144939" y="1723967"/>
                  <a:pt x="3054137" y="1754326"/>
                </a:cubicBezTo>
                <a:cubicBezTo>
                  <a:pt x="2990516" y="1817199"/>
                  <a:pt x="2620337" y="1713552"/>
                  <a:pt x="2487081" y="1754326"/>
                </a:cubicBezTo>
                <a:cubicBezTo>
                  <a:pt x="2318359" y="1777915"/>
                  <a:pt x="2200159" y="1734864"/>
                  <a:pt x="2024484" y="1754326"/>
                </a:cubicBezTo>
                <a:cubicBezTo>
                  <a:pt x="1902205" y="1768552"/>
                  <a:pt x="1597611" y="1718764"/>
                  <a:pt x="1457430" y="1754326"/>
                </a:cubicBezTo>
                <a:cubicBezTo>
                  <a:pt x="1299039" y="1793026"/>
                  <a:pt x="1128994" y="1747252"/>
                  <a:pt x="1029651" y="1754326"/>
                </a:cubicBezTo>
                <a:cubicBezTo>
                  <a:pt x="911870" y="1752998"/>
                  <a:pt x="838880" y="1731248"/>
                  <a:pt x="636693" y="1754326"/>
                </a:cubicBezTo>
                <a:cubicBezTo>
                  <a:pt x="455573" y="1772025"/>
                  <a:pt x="263983" y="1731302"/>
                  <a:pt x="0" y="1754326"/>
                </a:cubicBezTo>
                <a:cubicBezTo>
                  <a:pt x="-56331" y="1553746"/>
                  <a:pt x="17865" y="1389707"/>
                  <a:pt x="0" y="1298201"/>
                </a:cubicBezTo>
                <a:cubicBezTo>
                  <a:pt x="-16805" y="1173424"/>
                  <a:pt x="57081" y="1027859"/>
                  <a:pt x="0" y="912249"/>
                </a:cubicBezTo>
                <a:cubicBezTo>
                  <a:pt x="-83671" y="774179"/>
                  <a:pt x="28975" y="570701"/>
                  <a:pt x="0" y="438581"/>
                </a:cubicBezTo>
                <a:cubicBezTo>
                  <a:pt x="9495" y="258579"/>
                  <a:pt x="55508" y="180639"/>
                  <a:pt x="0" y="0"/>
                </a:cubicBezTo>
                <a:close/>
              </a:path>
              <a:path extrusionOk="0" h="1754326" w="3481915">
                <a:moveTo>
                  <a:pt x="0" y="0"/>
                </a:moveTo>
                <a:cubicBezTo>
                  <a:pt x="222036" y="-58814"/>
                  <a:pt x="302996" y="-21787"/>
                  <a:pt x="462597" y="0"/>
                </a:cubicBezTo>
                <a:cubicBezTo>
                  <a:pt x="624777" y="17196"/>
                  <a:pt x="771147" y="36555"/>
                  <a:pt x="855556" y="0"/>
                </a:cubicBezTo>
                <a:cubicBezTo>
                  <a:pt x="973545" y="-10204"/>
                  <a:pt x="1242884" y="62338"/>
                  <a:pt x="1422610" y="0"/>
                </a:cubicBezTo>
                <a:cubicBezTo>
                  <a:pt x="1553644" y="-46957"/>
                  <a:pt x="1701488" y="-25075"/>
                  <a:pt x="1885208" y="0"/>
                </a:cubicBezTo>
                <a:cubicBezTo>
                  <a:pt x="2054083" y="-5632"/>
                  <a:pt x="2182930" y="19096"/>
                  <a:pt x="2347805" y="0"/>
                </a:cubicBezTo>
                <a:cubicBezTo>
                  <a:pt x="2485865" y="-24165"/>
                  <a:pt x="2829360" y="54374"/>
                  <a:pt x="2914860" y="0"/>
                </a:cubicBezTo>
                <a:cubicBezTo>
                  <a:pt x="2993658" y="-55161"/>
                  <a:pt x="3313171" y="66988"/>
                  <a:pt x="3481915" y="0"/>
                </a:cubicBezTo>
                <a:cubicBezTo>
                  <a:pt x="3509703" y="115843"/>
                  <a:pt x="3449955" y="215965"/>
                  <a:pt x="3481915" y="473668"/>
                </a:cubicBezTo>
                <a:cubicBezTo>
                  <a:pt x="3514540" y="701261"/>
                  <a:pt x="3454979" y="775321"/>
                  <a:pt x="3481915" y="877163"/>
                </a:cubicBezTo>
                <a:cubicBezTo>
                  <a:pt x="3484686" y="1002343"/>
                  <a:pt x="3444184" y="1177201"/>
                  <a:pt x="3481915" y="1280657"/>
                </a:cubicBezTo>
                <a:cubicBezTo>
                  <a:pt x="3522159" y="1420268"/>
                  <a:pt x="3454375" y="1521440"/>
                  <a:pt x="3481915" y="1754326"/>
                </a:cubicBezTo>
                <a:cubicBezTo>
                  <a:pt x="3252688" y="1780630"/>
                  <a:pt x="3125116" y="1674390"/>
                  <a:pt x="2949679" y="1754326"/>
                </a:cubicBezTo>
                <a:cubicBezTo>
                  <a:pt x="2813305" y="1796811"/>
                  <a:pt x="2678049" y="1708512"/>
                  <a:pt x="2382624" y="1754326"/>
                </a:cubicBezTo>
                <a:cubicBezTo>
                  <a:pt x="2109073" y="1805828"/>
                  <a:pt x="2095892" y="1698208"/>
                  <a:pt x="1815570" y="1754326"/>
                </a:cubicBezTo>
                <a:cubicBezTo>
                  <a:pt x="1557071" y="1808959"/>
                  <a:pt x="1499231" y="1680996"/>
                  <a:pt x="1387791" y="1754326"/>
                </a:cubicBezTo>
                <a:cubicBezTo>
                  <a:pt x="1269104" y="1798828"/>
                  <a:pt x="1126991" y="1764160"/>
                  <a:pt x="890374" y="1754326"/>
                </a:cubicBezTo>
                <a:cubicBezTo>
                  <a:pt x="677681" y="1811310"/>
                  <a:pt x="461390" y="1702200"/>
                  <a:pt x="0" y="1754326"/>
                </a:cubicBezTo>
                <a:cubicBezTo>
                  <a:pt x="-10995" y="1546809"/>
                  <a:pt x="62737" y="1520047"/>
                  <a:pt x="0" y="1315744"/>
                </a:cubicBezTo>
                <a:cubicBezTo>
                  <a:pt x="-43803" y="1111299"/>
                  <a:pt x="61604" y="1037458"/>
                  <a:pt x="0" y="912249"/>
                </a:cubicBezTo>
                <a:cubicBezTo>
                  <a:pt x="-48486" y="785300"/>
                  <a:pt x="38061" y="713541"/>
                  <a:pt x="0" y="508754"/>
                </a:cubicBezTo>
                <a:cubicBezTo>
                  <a:pt x="-51879" y="318223"/>
                  <a:pt x="68408" y="235823"/>
                  <a:pt x="0" y="0"/>
                </a:cubicBezTo>
                <a:close/>
              </a:path>
              <a:path extrusionOk="0" fill="none" h="1754326" w="3481915">
                <a:moveTo>
                  <a:pt x="0" y="0"/>
                </a:moveTo>
                <a:cubicBezTo>
                  <a:pt x="256441" y="-25061"/>
                  <a:pt x="409602" y="2803"/>
                  <a:pt x="567054" y="0"/>
                </a:cubicBezTo>
                <a:cubicBezTo>
                  <a:pt x="753289" y="6699"/>
                  <a:pt x="884303" y="21942"/>
                  <a:pt x="1099290" y="0"/>
                </a:cubicBezTo>
                <a:cubicBezTo>
                  <a:pt x="1261968" y="-13144"/>
                  <a:pt x="1480909" y="78071"/>
                  <a:pt x="1596706" y="0"/>
                </a:cubicBezTo>
                <a:cubicBezTo>
                  <a:pt x="1688519" y="-55207"/>
                  <a:pt x="1899057" y="27362"/>
                  <a:pt x="2094123" y="0"/>
                </a:cubicBezTo>
                <a:cubicBezTo>
                  <a:pt x="2330453" y="-10906"/>
                  <a:pt x="2426712" y="33630"/>
                  <a:pt x="2661177" y="0"/>
                </a:cubicBezTo>
                <a:cubicBezTo>
                  <a:pt x="2895096" y="-56040"/>
                  <a:pt x="3167728" y="28433"/>
                  <a:pt x="3481915" y="0"/>
                </a:cubicBezTo>
                <a:cubicBezTo>
                  <a:pt x="3509328" y="143459"/>
                  <a:pt x="3465753" y="299193"/>
                  <a:pt x="3481915" y="385952"/>
                </a:cubicBezTo>
                <a:cubicBezTo>
                  <a:pt x="3533601" y="497016"/>
                  <a:pt x="3491592" y="648478"/>
                  <a:pt x="3481915" y="842076"/>
                </a:cubicBezTo>
                <a:cubicBezTo>
                  <a:pt x="3493197" y="1042131"/>
                  <a:pt x="3462804" y="1107368"/>
                  <a:pt x="3481915" y="1228028"/>
                </a:cubicBezTo>
                <a:cubicBezTo>
                  <a:pt x="3532335" y="1384172"/>
                  <a:pt x="3467499" y="1618227"/>
                  <a:pt x="3481915" y="1754326"/>
                </a:cubicBezTo>
                <a:cubicBezTo>
                  <a:pt x="3335008" y="1807615"/>
                  <a:pt x="3151209" y="1726933"/>
                  <a:pt x="3054137" y="1754326"/>
                </a:cubicBezTo>
                <a:cubicBezTo>
                  <a:pt x="2990355" y="1773861"/>
                  <a:pt x="2647856" y="1719948"/>
                  <a:pt x="2487081" y="1754326"/>
                </a:cubicBezTo>
                <a:cubicBezTo>
                  <a:pt x="2327386" y="1765678"/>
                  <a:pt x="2140910" y="1712638"/>
                  <a:pt x="2024484" y="1754326"/>
                </a:cubicBezTo>
                <a:cubicBezTo>
                  <a:pt x="1881187" y="1782235"/>
                  <a:pt x="1585305" y="1693082"/>
                  <a:pt x="1457430" y="1754326"/>
                </a:cubicBezTo>
                <a:cubicBezTo>
                  <a:pt x="1316556" y="1763038"/>
                  <a:pt x="1102850" y="1748241"/>
                  <a:pt x="1029651" y="1754326"/>
                </a:cubicBezTo>
                <a:cubicBezTo>
                  <a:pt x="919491" y="1796120"/>
                  <a:pt x="832204" y="1750985"/>
                  <a:pt x="636693" y="1754326"/>
                </a:cubicBezTo>
                <a:cubicBezTo>
                  <a:pt x="446994" y="1787573"/>
                  <a:pt x="270147" y="1723394"/>
                  <a:pt x="0" y="1754326"/>
                </a:cubicBezTo>
                <a:cubicBezTo>
                  <a:pt x="-59798" y="1562128"/>
                  <a:pt x="8965" y="1407634"/>
                  <a:pt x="0" y="1298201"/>
                </a:cubicBezTo>
                <a:cubicBezTo>
                  <a:pt x="-6347" y="1213083"/>
                  <a:pt x="22687" y="1066702"/>
                  <a:pt x="0" y="912249"/>
                </a:cubicBezTo>
                <a:cubicBezTo>
                  <a:pt x="-39950" y="722217"/>
                  <a:pt x="-36650" y="603886"/>
                  <a:pt x="0" y="438581"/>
                </a:cubicBezTo>
                <a:cubicBezTo>
                  <a:pt x="8725" y="283625"/>
                  <a:pt x="33035" y="210243"/>
                  <a:pt x="0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3: Assortment of electrodes and leads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Completed mechanical design documents for PDMS cuff, SNS, EMG, ECG, and AMS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Component and 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assembly specs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8"/>
          <p:cNvSpPr/>
          <p:nvPr/>
        </p:nvSpPr>
        <p:spPr>
          <a:xfrm>
            <a:off x="173952" y="3704663"/>
            <a:ext cx="3567585" cy="1754326"/>
          </a:xfrm>
          <a:custGeom>
            <a:rect b="b" l="l" r="r" t="t"/>
            <a:pathLst>
              <a:path extrusionOk="0" fill="none" h="1754326" w="3567585">
                <a:moveTo>
                  <a:pt x="0" y="0"/>
                </a:moveTo>
                <a:cubicBezTo>
                  <a:pt x="148732" y="-17043"/>
                  <a:pt x="267195" y="18834"/>
                  <a:pt x="473978" y="0"/>
                </a:cubicBezTo>
                <a:cubicBezTo>
                  <a:pt x="613354" y="-49668"/>
                  <a:pt x="793833" y="63477"/>
                  <a:pt x="912281" y="0"/>
                </a:cubicBezTo>
                <a:cubicBezTo>
                  <a:pt x="953308" y="-48727"/>
                  <a:pt x="1256828" y="-14970"/>
                  <a:pt x="1457612" y="0"/>
                </a:cubicBezTo>
                <a:cubicBezTo>
                  <a:pt x="1663977" y="-18887"/>
                  <a:pt x="1855419" y="27232"/>
                  <a:pt x="1967267" y="0"/>
                </a:cubicBezTo>
                <a:cubicBezTo>
                  <a:pt x="2103783" y="-26736"/>
                  <a:pt x="2216829" y="39635"/>
                  <a:pt x="2476923" y="0"/>
                </a:cubicBezTo>
                <a:cubicBezTo>
                  <a:pt x="2701424" y="14123"/>
                  <a:pt x="2828773" y="42342"/>
                  <a:pt x="3057929" y="0"/>
                </a:cubicBezTo>
                <a:cubicBezTo>
                  <a:pt x="3350013" y="-125069"/>
                  <a:pt x="3406747" y="53490"/>
                  <a:pt x="3567585" y="0"/>
                </a:cubicBezTo>
                <a:cubicBezTo>
                  <a:pt x="3514855" y="159144"/>
                  <a:pt x="3554269" y="335973"/>
                  <a:pt x="3567585" y="532145"/>
                </a:cubicBezTo>
                <a:cubicBezTo>
                  <a:pt x="3580524" y="722599"/>
                  <a:pt x="3532000" y="1011151"/>
                  <a:pt x="3567585" y="1134463"/>
                </a:cubicBezTo>
                <a:cubicBezTo>
                  <a:pt x="3705520" y="1297170"/>
                  <a:pt x="3481961" y="1539178"/>
                  <a:pt x="3567585" y="1754326"/>
                </a:cubicBezTo>
                <a:cubicBezTo>
                  <a:pt x="3335295" y="1754958"/>
                  <a:pt x="3211030" y="1731696"/>
                  <a:pt x="3022253" y="1754326"/>
                </a:cubicBezTo>
                <a:cubicBezTo>
                  <a:pt x="2832680" y="1788194"/>
                  <a:pt x="2601589" y="1761649"/>
                  <a:pt x="2476923" y="1754326"/>
                </a:cubicBezTo>
                <a:cubicBezTo>
                  <a:pt x="2398419" y="1798138"/>
                  <a:pt x="2048550" y="1773567"/>
                  <a:pt x="1895915" y="1754326"/>
                </a:cubicBezTo>
                <a:cubicBezTo>
                  <a:pt x="1759694" y="1788159"/>
                  <a:pt x="1564529" y="1694066"/>
                  <a:pt x="1421936" y="1754326"/>
                </a:cubicBezTo>
                <a:cubicBezTo>
                  <a:pt x="1250988" y="1823857"/>
                  <a:pt x="957025" y="1741253"/>
                  <a:pt x="840930" y="1754326"/>
                </a:cubicBezTo>
                <a:cubicBezTo>
                  <a:pt x="817328" y="1753392"/>
                  <a:pt x="334794" y="1761099"/>
                  <a:pt x="0" y="1754326"/>
                </a:cubicBezTo>
                <a:cubicBezTo>
                  <a:pt x="-74522" y="1511202"/>
                  <a:pt x="47473" y="1380286"/>
                  <a:pt x="0" y="1222179"/>
                </a:cubicBezTo>
                <a:cubicBezTo>
                  <a:pt x="-91539" y="1085381"/>
                  <a:pt x="48737" y="740080"/>
                  <a:pt x="0" y="619861"/>
                </a:cubicBezTo>
                <a:cubicBezTo>
                  <a:pt x="-6207" y="535159"/>
                  <a:pt x="53846" y="193352"/>
                  <a:pt x="0" y="0"/>
                </a:cubicBezTo>
                <a:close/>
              </a:path>
              <a:path extrusionOk="0" h="1754326" w="3567585">
                <a:moveTo>
                  <a:pt x="0" y="0"/>
                </a:moveTo>
                <a:cubicBezTo>
                  <a:pt x="224345" y="-27185"/>
                  <a:pt x="322880" y="1013"/>
                  <a:pt x="473978" y="0"/>
                </a:cubicBezTo>
                <a:cubicBezTo>
                  <a:pt x="636130" y="8631"/>
                  <a:pt x="808552" y="10105"/>
                  <a:pt x="876606" y="0"/>
                </a:cubicBezTo>
                <a:cubicBezTo>
                  <a:pt x="921059" y="-33697"/>
                  <a:pt x="1342227" y="62716"/>
                  <a:pt x="1457612" y="0"/>
                </a:cubicBezTo>
                <a:cubicBezTo>
                  <a:pt x="1642162" y="-109874"/>
                  <a:pt x="1760952" y="53774"/>
                  <a:pt x="1931592" y="0"/>
                </a:cubicBezTo>
                <a:cubicBezTo>
                  <a:pt x="2106666" y="-38063"/>
                  <a:pt x="2230830" y="2880"/>
                  <a:pt x="2405571" y="0"/>
                </a:cubicBezTo>
                <a:cubicBezTo>
                  <a:pt x="2545584" y="759"/>
                  <a:pt x="2849774" y="89037"/>
                  <a:pt x="2986578" y="0"/>
                </a:cubicBezTo>
                <a:cubicBezTo>
                  <a:pt x="3104676" y="-2387"/>
                  <a:pt x="3350565" y="46594"/>
                  <a:pt x="3567585" y="0"/>
                </a:cubicBezTo>
                <a:cubicBezTo>
                  <a:pt x="3586643" y="300585"/>
                  <a:pt x="3584587" y="474119"/>
                  <a:pt x="3567585" y="619861"/>
                </a:cubicBezTo>
                <a:cubicBezTo>
                  <a:pt x="3546854" y="784748"/>
                  <a:pt x="3535827" y="1009379"/>
                  <a:pt x="3567585" y="1169550"/>
                </a:cubicBezTo>
                <a:cubicBezTo>
                  <a:pt x="3555649" y="1369369"/>
                  <a:pt x="3551509" y="1485722"/>
                  <a:pt x="3567585" y="1754326"/>
                </a:cubicBezTo>
                <a:cubicBezTo>
                  <a:pt x="3395557" y="1774073"/>
                  <a:pt x="3187590" y="1725662"/>
                  <a:pt x="3057929" y="1754326"/>
                </a:cubicBezTo>
                <a:cubicBezTo>
                  <a:pt x="2886511" y="1746573"/>
                  <a:pt x="2773184" y="1717543"/>
                  <a:pt x="2583950" y="1754326"/>
                </a:cubicBezTo>
                <a:cubicBezTo>
                  <a:pt x="2352929" y="1765255"/>
                  <a:pt x="2289331" y="1707796"/>
                  <a:pt x="2002943" y="1754326"/>
                </a:cubicBezTo>
                <a:cubicBezTo>
                  <a:pt x="1697880" y="1824024"/>
                  <a:pt x="1539619" y="1729904"/>
                  <a:pt x="1421936" y="1754326"/>
                </a:cubicBezTo>
                <a:cubicBezTo>
                  <a:pt x="1297717" y="1818426"/>
                  <a:pt x="1103442" y="1680325"/>
                  <a:pt x="983633" y="1754326"/>
                </a:cubicBezTo>
                <a:cubicBezTo>
                  <a:pt x="906972" y="1767040"/>
                  <a:pt x="689979" y="1649705"/>
                  <a:pt x="473978" y="1754326"/>
                </a:cubicBezTo>
                <a:cubicBezTo>
                  <a:pt x="253621" y="1799766"/>
                  <a:pt x="166463" y="1679843"/>
                  <a:pt x="0" y="1754326"/>
                </a:cubicBezTo>
                <a:cubicBezTo>
                  <a:pt x="-18197" y="1663249"/>
                  <a:pt x="116456" y="1266026"/>
                  <a:pt x="0" y="1169550"/>
                </a:cubicBezTo>
                <a:cubicBezTo>
                  <a:pt x="-38801" y="1049254"/>
                  <a:pt x="22766" y="742884"/>
                  <a:pt x="0" y="619861"/>
                </a:cubicBezTo>
                <a:cubicBezTo>
                  <a:pt x="-108370" y="455359"/>
                  <a:pt x="69744" y="344055"/>
                  <a:pt x="0" y="0"/>
                </a:cubicBezTo>
                <a:close/>
              </a:path>
              <a:path extrusionOk="0" fill="none" h="1754326" w="3567585">
                <a:moveTo>
                  <a:pt x="0" y="0"/>
                </a:moveTo>
                <a:cubicBezTo>
                  <a:pt x="91674" y="13994"/>
                  <a:pt x="318928" y="4998"/>
                  <a:pt x="473978" y="0"/>
                </a:cubicBezTo>
                <a:cubicBezTo>
                  <a:pt x="619908" y="-34746"/>
                  <a:pt x="800691" y="43020"/>
                  <a:pt x="912281" y="0"/>
                </a:cubicBezTo>
                <a:cubicBezTo>
                  <a:pt x="997260" y="-13022"/>
                  <a:pt x="1266669" y="42188"/>
                  <a:pt x="1457612" y="0"/>
                </a:cubicBezTo>
                <a:cubicBezTo>
                  <a:pt x="1652534" y="-25754"/>
                  <a:pt x="1902198" y="81300"/>
                  <a:pt x="1967267" y="0"/>
                </a:cubicBezTo>
                <a:cubicBezTo>
                  <a:pt x="2104329" y="-44174"/>
                  <a:pt x="2258342" y="-3605"/>
                  <a:pt x="2476923" y="0"/>
                </a:cubicBezTo>
                <a:cubicBezTo>
                  <a:pt x="2730157" y="-38995"/>
                  <a:pt x="2767186" y="107990"/>
                  <a:pt x="3057929" y="0"/>
                </a:cubicBezTo>
                <a:cubicBezTo>
                  <a:pt x="3316119" y="-83149"/>
                  <a:pt x="3374626" y="60064"/>
                  <a:pt x="3567585" y="0"/>
                </a:cubicBezTo>
                <a:cubicBezTo>
                  <a:pt x="3638313" y="165242"/>
                  <a:pt x="3551880" y="338260"/>
                  <a:pt x="3567585" y="532145"/>
                </a:cubicBezTo>
                <a:cubicBezTo>
                  <a:pt x="3597533" y="677916"/>
                  <a:pt x="3574294" y="1024838"/>
                  <a:pt x="3567585" y="1134463"/>
                </a:cubicBezTo>
                <a:cubicBezTo>
                  <a:pt x="3602493" y="1299318"/>
                  <a:pt x="3580325" y="1496070"/>
                  <a:pt x="3567585" y="1754326"/>
                </a:cubicBezTo>
                <a:cubicBezTo>
                  <a:pt x="3314269" y="1786826"/>
                  <a:pt x="3239633" y="1730806"/>
                  <a:pt x="3022253" y="1754326"/>
                </a:cubicBezTo>
                <a:cubicBezTo>
                  <a:pt x="2848774" y="1798828"/>
                  <a:pt x="2593723" y="1767331"/>
                  <a:pt x="2476923" y="1754326"/>
                </a:cubicBezTo>
                <a:cubicBezTo>
                  <a:pt x="2368624" y="1731932"/>
                  <a:pt x="2040059" y="1740235"/>
                  <a:pt x="1895915" y="1754326"/>
                </a:cubicBezTo>
                <a:cubicBezTo>
                  <a:pt x="1727714" y="1787650"/>
                  <a:pt x="1548278" y="1694209"/>
                  <a:pt x="1421936" y="1754326"/>
                </a:cubicBezTo>
                <a:cubicBezTo>
                  <a:pt x="1290167" y="1804105"/>
                  <a:pt x="968171" y="1761287"/>
                  <a:pt x="840930" y="1754326"/>
                </a:cubicBezTo>
                <a:cubicBezTo>
                  <a:pt x="707581" y="1829687"/>
                  <a:pt x="440813" y="1815154"/>
                  <a:pt x="0" y="1754326"/>
                </a:cubicBezTo>
                <a:cubicBezTo>
                  <a:pt x="-37251" y="1535834"/>
                  <a:pt x="88907" y="1358582"/>
                  <a:pt x="0" y="1222179"/>
                </a:cubicBezTo>
                <a:cubicBezTo>
                  <a:pt x="-70342" y="1101544"/>
                  <a:pt x="-6184" y="762652"/>
                  <a:pt x="0" y="619861"/>
                </a:cubicBezTo>
                <a:cubicBezTo>
                  <a:pt x="-19335" y="534498"/>
                  <a:pt x="17242" y="154173"/>
                  <a:pt x="0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NEST 4: Branched nerve stim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Developed cuff electrode design options and design selection protocol</a:t>
            </a:r>
            <a:endParaRPr/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8"/>
          <p:cNvSpPr/>
          <p:nvPr/>
        </p:nvSpPr>
        <p:spPr>
          <a:xfrm>
            <a:off x="8041236" y="3811881"/>
            <a:ext cx="3667209" cy="2031325"/>
          </a:xfrm>
          <a:custGeom>
            <a:rect b="b" l="l" r="r" t="t"/>
            <a:pathLst>
              <a:path extrusionOk="0" h="2031325" w="3667209">
                <a:moveTo>
                  <a:pt x="0" y="0"/>
                </a:moveTo>
                <a:cubicBezTo>
                  <a:pt x="165598" y="-32813"/>
                  <a:pt x="276392" y="19052"/>
                  <a:pt x="523887" y="0"/>
                </a:cubicBezTo>
                <a:cubicBezTo>
                  <a:pt x="771382" y="-19052"/>
                  <a:pt x="813453" y="28109"/>
                  <a:pt x="974430" y="0"/>
                </a:cubicBezTo>
                <a:cubicBezTo>
                  <a:pt x="1135407" y="-28109"/>
                  <a:pt x="1330480" y="2735"/>
                  <a:pt x="1498317" y="0"/>
                </a:cubicBezTo>
                <a:cubicBezTo>
                  <a:pt x="1666154" y="-2735"/>
                  <a:pt x="1734418" y="42476"/>
                  <a:pt x="1948860" y="0"/>
                </a:cubicBezTo>
                <a:cubicBezTo>
                  <a:pt x="2163302" y="-42476"/>
                  <a:pt x="2206012" y="42489"/>
                  <a:pt x="2362730" y="0"/>
                </a:cubicBezTo>
                <a:cubicBezTo>
                  <a:pt x="2519448" y="-42489"/>
                  <a:pt x="2688824" y="41075"/>
                  <a:pt x="2776601" y="0"/>
                </a:cubicBezTo>
                <a:cubicBezTo>
                  <a:pt x="2864378" y="-41075"/>
                  <a:pt x="3099058" y="36439"/>
                  <a:pt x="3190472" y="0"/>
                </a:cubicBezTo>
                <a:cubicBezTo>
                  <a:pt x="3281886" y="-36439"/>
                  <a:pt x="3456619" y="46848"/>
                  <a:pt x="3667209" y="0"/>
                </a:cubicBezTo>
                <a:cubicBezTo>
                  <a:pt x="3715341" y="121933"/>
                  <a:pt x="3639473" y="376757"/>
                  <a:pt x="3667209" y="487518"/>
                </a:cubicBezTo>
                <a:cubicBezTo>
                  <a:pt x="3694945" y="598279"/>
                  <a:pt x="3624045" y="814779"/>
                  <a:pt x="3667209" y="1015663"/>
                </a:cubicBezTo>
                <a:cubicBezTo>
                  <a:pt x="3710373" y="1216547"/>
                  <a:pt x="3611376" y="1352397"/>
                  <a:pt x="3667209" y="1543807"/>
                </a:cubicBezTo>
                <a:cubicBezTo>
                  <a:pt x="3723042" y="1735217"/>
                  <a:pt x="3630943" y="1792237"/>
                  <a:pt x="3667209" y="2031325"/>
                </a:cubicBezTo>
                <a:cubicBezTo>
                  <a:pt x="3501870" y="2064278"/>
                  <a:pt x="3234164" y="1978348"/>
                  <a:pt x="3069978" y="2031325"/>
                </a:cubicBezTo>
                <a:cubicBezTo>
                  <a:pt x="2905792" y="2084302"/>
                  <a:pt x="2769127" y="2025348"/>
                  <a:pt x="2656107" y="2031325"/>
                </a:cubicBezTo>
                <a:cubicBezTo>
                  <a:pt x="2543087" y="2037302"/>
                  <a:pt x="2447503" y="2018612"/>
                  <a:pt x="2242236" y="2031325"/>
                </a:cubicBezTo>
                <a:cubicBezTo>
                  <a:pt x="2036969" y="2044038"/>
                  <a:pt x="2021337" y="1992445"/>
                  <a:pt x="1828366" y="2031325"/>
                </a:cubicBezTo>
                <a:cubicBezTo>
                  <a:pt x="1635395" y="2070205"/>
                  <a:pt x="1502932" y="2020244"/>
                  <a:pt x="1341151" y="2031325"/>
                </a:cubicBezTo>
                <a:cubicBezTo>
                  <a:pt x="1179371" y="2042406"/>
                  <a:pt x="885686" y="1979855"/>
                  <a:pt x="743920" y="2031325"/>
                </a:cubicBezTo>
                <a:cubicBezTo>
                  <a:pt x="602154" y="2082795"/>
                  <a:pt x="349997" y="1989984"/>
                  <a:pt x="0" y="2031325"/>
                </a:cubicBezTo>
                <a:cubicBezTo>
                  <a:pt x="-4543" y="1798075"/>
                  <a:pt x="15127" y="1707906"/>
                  <a:pt x="0" y="1503181"/>
                </a:cubicBezTo>
                <a:cubicBezTo>
                  <a:pt x="-15127" y="1298456"/>
                  <a:pt x="48153" y="1205021"/>
                  <a:pt x="0" y="1056289"/>
                </a:cubicBezTo>
                <a:cubicBezTo>
                  <a:pt x="-48153" y="907557"/>
                  <a:pt x="28903" y="744819"/>
                  <a:pt x="0" y="568771"/>
                </a:cubicBezTo>
                <a:cubicBezTo>
                  <a:pt x="-28903" y="392723"/>
                  <a:pt x="6440" y="146497"/>
                  <a:pt x="0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Dissemination 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Completed first webinar and GitHub communication channel 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Develop plan for validating CARSS components in an animal model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Established open-source licensing conditions </a:t>
            </a:r>
            <a:endParaRPr/>
          </a:p>
        </p:txBody>
      </p:sp>
      <p:pic>
        <p:nvPicPr>
          <p:cNvPr id="258" name="Google Shape;258;p8"/>
          <p:cNvPicPr preferRelativeResize="0"/>
          <p:nvPr/>
        </p:nvPicPr>
        <p:blipFill rotWithShape="1">
          <a:blip r:embed="rId3">
            <a:alphaModFix/>
          </a:blip>
          <a:srcRect b="0" l="4255" r="0" t="0"/>
          <a:stretch/>
        </p:blipFill>
        <p:spPr>
          <a:xfrm>
            <a:off x="3021134" y="2271409"/>
            <a:ext cx="641957" cy="897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56551" y="2301109"/>
            <a:ext cx="604645" cy="787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19778" y="2632431"/>
            <a:ext cx="928052" cy="6987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ool, black, safety pin, black and white&#10;&#10;Description automatically generated" id="261" name="Google Shape;261;p8"/>
          <p:cNvPicPr preferRelativeResize="0"/>
          <p:nvPr/>
        </p:nvPicPr>
        <p:blipFill rotWithShape="1">
          <a:blip r:embed="rId6">
            <a:alphaModFix/>
          </a:blip>
          <a:srcRect b="37579" l="13894" r="31801" t="31694"/>
          <a:stretch/>
        </p:blipFill>
        <p:spPr>
          <a:xfrm>
            <a:off x="2060942" y="4545894"/>
            <a:ext cx="1581294" cy="9152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art&#10;&#10;Description automatically generated with medium confidence" id="262" name="Google Shape;262;p8"/>
          <p:cNvPicPr preferRelativeResize="0"/>
          <p:nvPr/>
        </p:nvPicPr>
        <p:blipFill rotWithShape="1">
          <a:blip r:embed="rId7">
            <a:alphaModFix/>
          </a:blip>
          <a:srcRect b="29439" l="0" r="0" t="0"/>
          <a:stretch/>
        </p:blipFill>
        <p:spPr>
          <a:xfrm>
            <a:off x="6712690" y="5513191"/>
            <a:ext cx="692367" cy="961377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8"/>
          <p:cNvSpPr/>
          <p:nvPr/>
        </p:nvSpPr>
        <p:spPr>
          <a:xfrm>
            <a:off x="173952" y="1423062"/>
            <a:ext cx="3567585" cy="1749046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8"/>
          <p:cNvSpPr txBox="1"/>
          <p:nvPr/>
        </p:nvSpPr>
        <p:spPr>
          <a:xfrm>
            <a:off x="517330" y="2301188"/>
            <a:ext cx="277082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Completed test plans and test fixture design 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8"/>
          <p:cNvSpPr/>
          <p:nvPr/>
        </p:nvSpPr>
        <p:spPr>
          <a:xfrm>
            <a:off x="4068374" y="1440650"/>
            <a:ext cx="3567600" cy="1749000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8"/>
          <p:cNvSpPr/>
          <p:nvPr/>
        </p:nvSpPr>
        <p:spPr>
          <a:xfrm>
            <a:off x="8041236" y="1423061"/>
            <a:ext cx="3567585" cy="2108344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8"/>
          <p:cNvSpPr/>
          <p:nvPr/>
        </p:nvSpPr>
        <p:spPr>
          <a:xfrm>
            <a:off x="173952" y="3671371"/>
            <a:ext cx="3567585" cy="1749046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8"/>
          <p:cNvSpPr/>
          <p:nvPr/>
        </p:nvSpPr>
        <p:spPr>
          <a:xfrm>
            <a:off x="4024849" y="3387359"/>
            <a:ext cx="3567585" cy="3355739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8"/>
          <p:cNvSpPr txBox="1"/>
          <p:nvPr/>
        </p:nvSpPr>
        <p:spPr>
          <a:xfrm>
            <a:off x="4012646" y="5241316"/>
            <a:ext cx="2849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Completed design of 3 electrodes, surface modification, initial </a:t>
            </a:r>
            <a:r>
              <a:rPr b="0" i="1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vitro </a:t>
            </a: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verification of chemical sensors</a:t>
            </a:r>
            <a:endParaRPr/>
          </a:p>
        </p:txBody>
      </p:sp>
      <p:sp>
        <p:nvSpPr>
          <p:cNvPr id="270" name="Google Shape;270;p8"/>
          <p:cNvSpPr txBox="1"/>
          <p:nvPr/>
        </p:nvSpPr>
        <p:spPr>
          <a:xfrm>
            <a:off x="4012646" y="3827275"/>
            <a:ext cx="2759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Completed initial design and characterization of capacitive strain sensor and resistive temperature sensors</a:t>
            </a:r>
            <a:endParaRPr/>
          </a:p>
        </p:txBody>
      </p:sp>
      <p:pic>
        <p:nvPicPr>
          <p:cNvPr id="271" name="Google Shape;271;p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603234" y="4235066"/>
            <a:ext cx="911278" cy="75226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8"/>
          <p:cNvSpPr/>
          <p:nvPr/>
        </p:nvSpPr>
        <p:spPr>
          <a:xfrm>
            <a:off x="8041236" y="3748142"/>
            <a:ext cx="3567585" cy="2929398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creenshot of a computer&#10;&#10;Description automatically generated with medium confidence" id="273" name="Google Shape;273;p8"/>
          <p:cNvPicPr preferRelativeResize="0"/>
          <p:nvPr/>
        </p:nvPicPr>
        <p:blipFill rotWithShape="1">
          <a:blip r:embed="rId9">
            <a:alphaModFix/>
          </a:blip>
          <a:srcRect b="34545" l="0" r="0" t="0"/>
          <a:stretch/>
        </p:blipFill>
        <p:spPr>
          <a:xfrm>
            <a:off x="8564990" y="5884456"/>
            <a:ext cx="2593099" cy="684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9"/>
          <p:cNvSpPr txBox="1"/>
          <p:nvPr>
            <p:ph type="title"/>
          </p:nvPr>
        </p:nvSpPr>
        <p:spPr>
          <a:xfrm>
            <a:off x="-6927" y="8833"/>
            <a:ext cx="9656515" cy="10816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ahoma"/>
              <a:buNone/>
            </a:pPr>
            <a:r>
              <a:rPr lang="en-US"/>
              <a:t>Opportunities for collaboration</a:t>
            </a:r>
            <a:endParaRPr/>
          </a:p>
        </p:txBody>
      </p:sp>
      <p:sp>
        <p:nvSpPr>
          <p:cNvPr id="279" name="Google Shape;279;p9"/>
          <p:cNvSpPr txBox="1"/>
          <p:nvPr>
            <p:ph idx="1" type="body"/>
          </p:nvPr>
        </p:nvSpPr>
        <p:spPr>
          <a:xfrm>
            <a:off x="838200" y="1540565"/>
            <a:ext cx="10515600" cy="4636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Interconnectivity of sensors and leads across COSMIIC and CARSS components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Clinical collaborators to conduct first-in-human studies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Sustainability and means of creating a user community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80" name="Google Shape;280;p9"/>
          <p:cNvSpPr txBox="1"/>
          <p:nvPr>
            <p:ph idx="12" type="sldNum"/>
          </p:nvPr>
        </p:nvSpPr>
        <p:spPr>
          <a:xfrm>
            <a:off x="10270940" y="6377973"/>
            <a:ext cx="16624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2023-06-05T18:15:12Z</dcterms:created>
  <dc:creator>sahar elyahoodayan</dc:creator>
</cp:coreProperties>
</file>